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36" r:id="rId4"/>
    <p:sldId id="319" r:id="rId5"/>
    <p:sldId id="333" r:id="rId6"/>
    <p:sldId id="313" r:id="rId7"/>
    <p:sldId id="314" r:id="rId8"/>
    <p:sldId id="335" r:id="rId9"/>
    <p:sldId id="278" r:id="rId10"/>
    <p:sldId id="337" r:id="rId11"/>
    <p:sldId id="258" r:id="rId12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CE292"/>
    <a:srgbClr val="FF9900"/>
    <a:srgbClr val="FFFFCC"/>
    <a:srgbClr val="FFFF99"/>
    <a:srgbClr val="FFCC66"/>
    <a:srgbClr val="FFCC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112" autoAdjust="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24035-D6C6-460F-9B29-6C2ED5A8DEE3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724E99-B7C2-423C-B1FC-0A3491A71257}">
      <dgm:prSet phldrT="[Текст]"/>
      <dgm:spPr/>
      <dgm:t>
        <a:bodyPr/>
        <a:lstStyle/>
        <a:p>
          <a:r>
            <a:rPr lang="uk-UA" dirty="0" smtClean="0"/>
            <a:t>Рівень удосконалення </a:t>
          </a:r>
        </a:p>
        <a:p>
          <a:r>
            <a:rPr lang="ru-RU" dirty="0" smtClean="0"/>
            <a:t>Просунутий курс </a:t>
          </a:r>
          <a:r>
            <a:rPr lang="en-US" dirty="0" smtClean="0"/>
            <a:t>INTEL “ 1:1 Computing ”</a:t>
          </a:r>
          <a:endParaRPr lang="ru-RU" dirty="0" smtClean="0"/>
        </a:p>
        <a:p>
          <a:r>
            <a:rPr lang="en-US" dirty="0" smtClean="0"/>
            <a:t> + </a:t>
          </a:r>
          <a:r>
            <a:rPr lang="ru-RU" dirty="0" smtClean="0"/>
            <a:t>майстер-класи,</a:t>
          </a:r>
          <a:r>
            <a:rPr lang="uk-UA" dirty="0" smtClean="0"/>
            <a:t> семінари, тренінги, веб-спыльноти, тощо</a:t>
          </a:r>
          <a:r>
            <a:rPr lang="en-US" dirty="0" smtClean="0"/>
            <a:t>…</a:t>
          </a:r>
          <a:endParaRPr lang="ru-RU" dirty="0"/>
        </a:p>
      </dgm:t>
    </dgm:pt>
    <dgm:pt modelId="{6C6B0014-A63E-4E7A-9706-B119C6D13760}" type="parTrans" cxnId="{DDACCF9D-342F-4C45-AAA7-547B0B364814}">
      <dgm:prSet/>
      <dgm:spPr/>
      <dgm:t>
        <a:bodyPr/>
        <a:lstStyle/>
        <a:p>
          <a:endParaRPr lang="ru-RU"/>
        </a:p>
      </dgm:t>
    </dgm:pt>
    <dgm:pt modelId="{29E4BBE5-3556-4BC0-B6C7-A00D8F001392}" type="sibTrans" cxnId="{DDACCF9D-342F-4C45-AAA7-547B0B364814}">
      <dgm:prSet/>
      <dgm:spPr/>
      <dgm:t>
        <a:bodyPr/>
        <a:lstStyle/>
        <a:p>
          <a:endParaRPr lang="ru-RU"/>
        </a:p>
      </dgm:t>
    </dgm:pt>
    <dgm:pt modelId="{45CFA4C8-2767-4456-B5F9-728811911027}">
      <dgm:prSet phldrT="[Текст]"/>
      <dgm:spPr/>
      <dgm:t>
        <a:bodyPr/>
        <a:lstStyle/>
        <a:p>
          <a:r>
            <a:rPr lang="uk-UA" dirty="0" smtClean="0"/>
            <a:t>І - Базовий курс </a:t>
          </a:r>
          <a:endParaRPr lang="en-US" dirty="0" smtClean="0"/>
        </a:p>
        <a:p>
          <a:r>
            <a:rPr lang="uk-UA" dirty="0" smtClean="0"/>
            <a:t>“1 учень – 1 </a:t>
          </a:r>
          <a:r>
            <a:rPr lang="uk-UA" dirty="0" err="1" smtClean="0"/>
            <a:t>комп</a:t>
          </a:r>
          <a:r>
            <a:rPr lang="en-US" dirty="0" smtClean="0"/>
            <a:t>'</a:t>
          </a:r>
          <a:r>
            <a:rPr lang="uk-UA" dirty="0" err="1" smtClean="0"/>
            <a:t>ютер”</a:t>
          </a:r>
          <a:endParaRPr lang="ru-RU" dirty="0"/>
        </a:p>
      </dgm:t>
    </dgm:pt>
    <dgm:pt modelId="{DF427B81-842C-4EC8-891E-5599EA58A54D}" type="parTrans" cxnId="{447097BA-2322-4BB4-8941-6E1840BD4F2E}">
      <dgm:prSet/>
      <dgm:spPr/>
      <dgm:t>
        <a:bodyPr/>
        <a:lstStyle/>
        <a:p>
          <a:endParaRPr lang="ru-RU"/>
        </a:p>
      </dgm:t>
    </dgm:pt>
    <dgm:pt modelId="{0EB4671C-0489-4099-AB16-6F6E745C964D}" type="sibTrans" cxnId="{447097BA-2322-4BB4-8941-6E1840BD4F2E}">
      <dgm:prSet/>
      <dgm:spPr/>
      <dgm:t>
        <a:bodyPr/>
        <a:lstStyle/>
        <a:p>
          <a:endParaRPr lang="ru-RU"/>
        </a:p>
      </dgm:t>
    </dgm:pt>
    <dgm:pt modelId="{F3D0E9C4-6C28-4A10-9C8A-85CA44B6640A}">
      <dgm:prSet phldrT="[Текст]"/>
      <dgm:spPr/>
      <dgm:t>
        <a:bodyPr/>
        <a:lstStyle/>
        <a:p>
          <a:r>
            <a:rPr lang="uk-UA" smtClean="0"/>
            <a:t>0 - Початковий рівень </a:t>
          </a:r>
          <a:endParaRPr lang="ru-RU" dirty="0"/>
        </a:p>
      </dgm:t>
    </dgm:pt>
    <dgm:pt modelId="{E99D2371-B258-421E-9411-D282F0BEC866}" type="parTrans" cxnId="{04CF4F19-725C-4E45-AC88-DE4AA22BD0D2}">
      <dgm:prSet/>
      <dgm:spPr/>
      <dgm:t>
        <a:bodyPr/>
        <a:lstStyle/>
        <a:p>
          <a:endParaRPr lang="ru-RU"/>
        </a:p>
      </dgm:t>
    </dgm:pt>
    <dgm:pt modelId="{4210C249-8DD8-4BE8-BB95-3988CFEB69DD}" type="sibTrans" cxnId="{04CF4F19-725C-4E45-AC88-DE4AA22BD0D2}">
      <dgm:prSet/>
      <dgm:spPr/>
      <dgm:t>
        <a:bodyPr/>
        <a:lstStyle/>
        <a:p>
          <a:endParaRPr lang="ru-RU"/>
        </a:p>
      </dgm:t>
    </dgm:pt>
    <dgm:pt modelId="{3A007009-372D-4947-AE42-BE78990CD875}">
      <dgm:prSet/>
      <dgm:spPr/>
      <dgm:t>
        <a:bodyPr/>
        <a:lstStyle/>
        <a:p>
          <a:r>
            <a:rPr lang="en-US" dirty="0" smtClean="0"/>
            <a:t>INTEL</a:t>
          </a:r>
          <a:r>
            <a:rPr lang="uk-UA" dirty="0" smtClean="0"/>
            <a:t> “Навчання для майбутнього”</a:t>
          </a:r>
          <a:endParaRPr lang="ru-RU" dirty="0"/>
        </a:p>
      </dgm:t>
    </dgm:pt>
    <dgm:pt modelId="{5B16483D-BADC-4B1F-9A29-109CA30552A1}" type="parTrans" cxnId="{8A8FF272-3CFF-4896-A653-F1FE2F369F04}">
      <dgm:prSet/>
      <dgm:spPr/>
      <dgm:t>
        <a:bodyPr/>
        <a:lstStyle/>
        <a:p>
          <a:endParaRPr lang="ru-RU"/>
        </a:p>
      </dgm:t>
    </dgm:pt>
    <dgm:pt modelId="{6FB2CF08-7744-47E8-A34F-7CA2D5999432}" type="sibTrans" cxnId="{8A8FF272-3CFF-4896-A653-F1FE2F369F04}">
      <dgm:prSet/>
      <dgm:spPr/>
      <dgm:t>
        <a:bodyPr/>
        <a:lstStyle/>
        <a:p>
          <a:endParaRPr lang="ru-RU"/>
        </a:p>
      </dgm:t>
    </dgm:pt>
    <dgm:pt modelId="{CAF75644-7E70-4222-9F5A-2FEEFD3B54C8}" type="pres">
      <dgm:prSet presAssocID="{E2A24035-D6C6-460F-9B29-6C2ED5A8DE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E7CC67-A86D-4DBC-8E7F-2A2844E7D4F3}" type="pres">
      <dgm:prSet presAssocID="{E2A24035-D6C6-460F-9B29-6C2ED5A8DEE3}" presName="dummyMaxCanvas" presStyleCnt="0">
        <dgm:presLayoutVars/>
      </dgm:prSet>
      <dgm:spPr/>
    </dgm:pt>
    <dgm:pt modelId="{1EE75C21-B5EC-40A5-B22F-C6ADE292683E}" type="pres">
      <dgm:prSet presAssocID="{E2A24035-D6C6-460F-9B29-6C2ED5A8DEE3}" presName="FourNodes_1" presStyleLbl="node1" presStyleIdx="0" presStyleCnt="4" custLinFactNeighborX="26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DFC6B-5005-4F16-B791-3CFDE310F051}" type="pres">
      <dgm:prSet presAssocID="{E2A24035-D6C6-460F-9B29-6C2ED5A8DEE3}" presName="FourNodes_2" presStyleLbl="node1" presStyleIdx="1" presStyleCnt="4" custLinFactNeighborX="8986" custLinFactNeighborY="-3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CD4AB-A61C-4773-BBFC-26C96490E06C}" type="pres">
      <dgm:prSet presAssocID="{E2A24035-D6C6-460F-9B29-6C2ED5A8DEE3}" presName="FourNodes_3" presStyleLbl="node1" presStyleIdx="2" presStyleCnt="4" custScaleX="104621" custLinFactNeighborX="-7944" custLinFactNeighborY="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7D8BB-F90E-4472-A582-1D36192EDE00}" type="pres">
      <dgm:prSet presAssocID="{E2A24035-D6C6-460F-9B29-6C2ED5A8DEE3}" presName="FourNodes_4" presStyleLbl="node1" presStyleIdx="3" presStyleCnt="4" custLinFactNeighborX="-26520" custLinFactNeighborY="1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A48E4-3755-4D0F-86EA-C571BA8A4D1B}" type="pres">
      <dgm:prSet presAssocID="{E2A24035-D6C6-460F-9B29-6C2ED5A8DEE3}" presName="FourConn_1-2" presStyleLbl="fgAccFollowNode1" presStyleIdx="0" presStyleCnt="3" custAng="10800000" custLinFactX="75506" custLinFactNeighborX="100000" custLinFactNeighborY="-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6688B-1F47-426B-8C88-ECBF35E9F0EF}" type="pres">
      <dgm:prSet presAssocID="{E2A24035-D6C6-460F-9B29-6C2ED5A8DEE3}" presName="FourConn_2-3" presStyleLbl="fgAccFollowNode1" presStyleIdx="1" presStyleCnt="3" custAng="10800000" custLinFactNeighborX="38497" custLinFactNeighborY="-12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BD647-A90C-4040-B790-435BA7318310}" type="pres">
      <dgm:prSet presAssocID="{E2A24035-D6C6-460F-9B29-6C2ED5A8DEE3}" presName="FourConn_3-4" presStyleLbl="fgAccFollowNode1" presStyleIdx="2" presStyleCnt="3" custAng="10800000" custLinFactX="-78461" custLinFactNeighborX="-100000" custLinFactNeighborY="-6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612EF-36F4-4236-803A-0F80BB31EA06}" type="pres">
      <dgm:prSet presAssocID="{E2A24035-D6C6-460F-9B29-6C2ED5A8DEE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6D7D0-5B57-40B7-90FA-715C71819F43}" type="pres">
      <dgm:prSet presAssocID="{E2A24035-D6C6-460F-9B29-6C2ED5A8DEE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88D1A-CFFB-4C78-A472-509122432414}" type="pres">
      <dgm:prSet presAssocID="{E2A24035-D6C6-460F-9B29-6C2ED5A8DEE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05355-E6A8-4796-B355-7A5D86F948AF}" type="pres">
      <dgm:prSet presAssocID="{E2A24035-D6C6-460F-9B29-6C2ED5A8DEE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63616-B076-4E2B-A9C9-F81057075D8E}" type="presOf" srcId="{EA724E99-B7C2-423C-B1FC-0A3491A71257}" destId="{F3E612EF-36F4-4236-803A-0F80BB31EA06}" srcOrd="1" destOrd="0" presId="urn:microsoft.com/office/officeart/2005/8/layout/vProcess5"/>
    <dgm:cxn modelId="{3D82CAC9-F8FF-4898-9046-07DF33E526C8}" type="presOf" srcId="{F3D0E9C4-6C28-4A10-9C8A-85CA44B6640A}" destId="{1187D8BB-F90E-4472-A582-1D36192EDE00}" srcOrd="0" destOrd="0" presId="urn:microsoft.com/office/officeart/2005/8/layout/vProcess5"/>
    <dgm:cxn modelId="{447097BA-2322-4BB4-8941-6E1840BD4F2E}" srcId="{E2A24035-D6C6-460F-9B29-6C2ED5A8DEE3}" destId="{45CFA4C8-2767-4456-B5F9-728811911027}" srcOrd="2" destOrd="0" parTransId="{DF427B81-842C-4EC8-891E-5599EA58A54D}" sibTransId="{0EB4671C-0489-4099-AB16-6F6E745C964D}"/>
    <dgm:cxn modelId="{DDACCF9D-342F-4C45-AAA7-547B0B364814}" srcId="{E2A24035-D6C6-460F-9B29-6C2ED5A8DEE3}" destId="{EA724E99-B7C2-423C-B1FC-0A3491A71257}" srcOrd="0" destOrd="0" parTransId="{6C6B0014-A63E-4E7A-9706-B119C6D13760}" sibTransId="{29E4BBE5-3556-4BC0-B6C7-A00D8F001392}"/>
    <dgm:cxn modelId="{35E55B99-8A58-40D8-9C0B-AD900A93F5A2}" type="presOf" srcId="{0EB4671C-0489-4099-AB16-6F6E745C964D}" destId="{0BFBD647-A90C-4040-B790-435BA7318310}" srcOrd="0" destOrd="0" presId="urn:microsoft.com/office/officeart/2005/8/layout/vProcess5"/>
    <dgm:cxn modelId="{99F470FA-CACD-4119-9E87-D82B56F4F409}" type="presOf" srcId="{45CFA4C8-2767-4456-B5F9-728811911027}" destId="{C4988D1A-CFFB-4C78-A472-509122432414}" srcOrd="1" destOrd="0" presId="urn:microsoft.com/office/officeart/2005/8/layout/vProcess5"/>
    <dgm:cxn modelId="{04CF4F19-725C-4E45-AC88-DE4AA22BD0D2}" srcId="{E2A24035-D6C6-460F-9B29-6C2ED5A8DEE3}" destId="{F3D0E9C4-6C28-4A10-9C8A-85CA44B6640A}" srcOrd="3" destOrd="0" parTransId="{E99D2371-B258-421E-9411-D282F0BEC866}" sibTransId="{4210C249-8DD8-4BE8-BB95-3988CFEB69DD}"/>
    <dgm:cxn modelId="{473ED568-7E56-4EBF-A79E-85B6FDB8AA22}" type="presOf" srcId="{E2A24035-D6C6-460F-9B29-6C2ED5A8DEE3}" destId="{CAF75644-7E70-4222-9F5A-2FEEFD3B54C8}" srcOrd="0" destOrd="0" presId="urn:microsoft.com/office/officeart/2005/8/layout/vProcess5"/>
    <dgm:cxn modelId="{8A8FF272-3CFF-4896-A653-F1FE2F369F04}" srcId="{E2A24035-D6C6-460F-9B29-6C2ED5A8DEE3}" destId="{3A007009-372D-4947-AE42-BE78990CD875}" srcOrd="1" destOrd="0" parTransId="{5B16483D-BADC-4B1F-9A29-109CA30552A1}" sibTransId="{6FB2CF08-7744-47E8-A34F-7CA2D5999432}"/>
    <dgm:cxn modelId="{50D4BE22-2201-4B1A-8EB3-89F089F1EAD9}" type="presOf" srcId="{45CFA4C8-2767-4456-B5F9-728811911027}" destId="{A93CD4AB-A61C-4773-BBFC-26C96490E06C}" srcOrd="0" destOrd="0" presId="urn:microsoft.com/office/officeart/2005/8/layout/vProcess5"/>
    <dgm:cxn modelId="{9AAAFA4F-BE4E-45E0-8147-E58CCFFFEE52}" type="presOf" srcId="{3A007009-372D-4947-AE42-BE78990CD875}" destId="{6CE6D7D0-5B57-40B7-90FA-715C71819F43}" srcOrd="1" destOrd="0" presId="urn:microsoft.com/office/officeart/2005/8/layout/vProcess5"/>
    <dgm:cxn modelId="{C999B298-C1C6-4D78-9D62-9D890EF44AB4}" type="presOf" srcId="{29E4BBE5-3556-4BC0-B6C7-A00D8F001392}" destId="{6D5A48E4-3755-4D0F-86EA-C571BA8A4D1B}" srcOrd="0" destOrd="0" presId="urn:microsoft.com/office/officeart/2005/8/layout/vProcess5"/>
    <dgm:cxn modelId="{A1CF035F-C63A-433A-B983-CD1D4FB3A028}" type="presOf" srcId="{6FB2CF08-7744-47E8-A34F-7CA2D5999432}" destId="{DE86688B-1F47-426B-8C88-ECBF35E9F0EF}" srcOrd="0" destOrd="0" presId="urn:microsoft.com/office/officeart/2005/8/layout/vProcess5"/>
    <dgm:cxn modelId="{07C178A9-BAC0-43F3-841E-8D1FC2D14211}" type="presOf" srcId="{EA724E99-B7C2-423C-B1FC-0A3491A71257}" destId="{1EE75C21-B5EC-40A5-B22F-C6ADE292683E}" srcOrd="0" destOrd="0" presId="urn:microsoft.com/office/officeart/2005/8/layout/vProcess5"/>
    <dgm:cxn modelId="{610FE193-A7E6-44C4-A533-FC12C07F3CEC}" type="presOf" srcId="{3A007009-372D-4947-AE42-BE78990CD875}" destId="{B43DFC6B-5005-4F16-B791-3CFDE310F051}" srcOrd="0" destOrd="0" presId="urn:microsoft.com/office/officeart/2005/8/layout/vProcess5"/>
    <dgm:cxn modelId="{88C2AC71-56C1-4989-B2EA-D7D8D55AAF92}" type="presOf" srcId="{F3D0E9C4-6C28-4A10-9C8A-85CA44B6640A}" destId="{75105355-E6A8-4796-B355-7A5D86F948AF}" srcOrd="1" destOrd="0" presId="urn:microsoft.com/office/officeart/2005/8/layout/vProcess5"/>
    <dgm:cxn modelId="{F9EEF967-D50E-4865-91E7-18B8967A7D81}" type="presParOf" srcId="{CAF75644-7E70-4222-9F5A-2FEEFD3B54C8}" destId="{CBE7CC67-A86D-4DBC-8E7F-2A2844E7D4F3}" srcOrd="0" destOrd="0" presId="urn:microsoft.com/office/officeart/2005/8/layout/vProcess5"/>
    <dgm:cxn modelId="{DEC4FAC6-FC45-4479-98C2-B12C8C6488F0}" type="presParOf" srcId="{CAF75644-7E70-4222-9F5A-2FEEFD3B54C8}" destId="{1EE75C21-B5EC-40A5-B22F-C6ADE292683E}" srcOrd="1" destOrd="0" presId="urn:microsoft.com/office/officeart/2005/8/layout/vProcess5"/>
    <dgm:cxn modelId="{75AB73CF-EE1B-48CB-A3CD-C548AD2748CC}" type="presParOf" srcId="{CAF75644-7E70-4222-9F5A-2FEEFD3B54C8}" destId="{B43DFC6B-5005-4F16-B791-3CFDE310F051}" srcOrd="2" destOrd="0" presId="urn:microsoft.com/office/officeart/2005/8/layout/vProcess5"/>
    <dgm:cxn modelId="{B723C06C-C9C6-4FA7-A694-941E5E092B10}" type="presParOf" srcId="{CAF75644-7E70-4222-9F5A-2FEEFD3B54C8}" destId="{A93CD4AB-A61C-4773-BBFC-26C96490E06C}" srcOrd="3" destOrd="0" presId="urn:microsoft.com/office/officeart/2005/8/layout/vProcess5"/>
    <dgm:cxn modelId="{8AF90ADE-6A61-4B8F-8D4A-2A9A5226A430}" type="presParOf" srcId="{CAF75644-7E70-4222-9F5A-2FEEFD3B54C8}" destId="{1187D8BB-F90E-4472-A582-1D36192EDE00}" srcOrd="4" destOrd="0" presId="urn:microsoft.com/office/officeart/2005/8/layout/vProcess5"/>
    <dgm:cxn modelId="{36D82602-CD52-4A74-A9E2-B0E1F5C05E64}" type="presParOf" srcId="{CAF75644-7E70-4222-9F5A-2FEEFD3B54C8}" destId="{6D5A48E4-3755-4D0F-86EA-C571BA8A4D1B}" srcOrd="5" destOrd="0" presId="urn:microsoft.com/office/officeart/2005/8/layout/vProcess5"/>
    <dgm:cxn modelId="{26938D58-BC8E-4984-ADC2-E10F1FBD3DC9}" type="presParOf" srcId="{CAF75644-7E70-4222-9F5A-2FEEFD3B54C8}" destId="{DE86688B-1F47-426B-8C88-ECBF35E9F0EF}" srcOrd="6" destOrd="0" presId="urn:microsoft.com/office/officeart/2005/8/layout/vProcess5"/>
    <dgm:cxn modelId="{F93BB44F-C379-4DF5-81C7-93899A2899E1}" type="presParOf" srcId="{CAF75644-7E70-4222-9F5A-2FEEFD3B54C8}" destId="{0BFBD647-A90C-4040-B790-435BA7318310}" srcOrd="7" destOrd="0" presId="urn:microsoft.com/office/officeart/2005/8/layout/vProcess5"/>
    <dgm:cxn modelId="{CCC20DA8-2222-47AF-A801-7CE14CD2D528}" type="presParOf" srcId="{CAF75644-7E70-4222-9F5A-2FEEFD3B54C8}" destId="{F3E612EF-36F4-4236-803A-0F80BB31EA06}" srcOrd="8" destOrd="0" presId="urn:microsoft.com/office/officeart/2005/8/layout/vProcess5"/>
    <dgm:cxn modelId="{FE91C19D-5BD1-41D1-90F6-3EC9D3701FA2}" type="presParOf" srcId="{CAF75644-7E70-4222-9F5A-2FEEFD3B54C8}" destId="{6CE6D7D0-5B57-40B7-90FA-715C71819F43}" srcOrd="9" destOrd="0" presId="urn:microsoft.com/office/officeart/2005/8/layout/vProcess5"/>
    <dgm:cxn modelId="{760C1BB4-D259-4B68-A466-D3F28B860BB6}" type="presParOf" srcId="{CAF75644-7E70-4222-9F5A-2FEEFD3B54C8}" destId="{C4988D1A-CFFB-4C78-A472-509122432414}" srcOrd="10" destOrd="0" presId="urn:microsoft.com/office/officeart/2005/8/layout/vProcess5"/>
    <dgm:cxn modelId="{D5C5D618-25AE-42D6-B59E-EC8E6C127B4F}" type="presParOf" srcId="{CAF75644-7E70-4222-9F5A-2FEEFD3B54C8}" destId="{75105355-E6A8-4796-B355-7A5D86F948AF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3C7C80-36D4-417C-B0DE-23D2214A435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7BCF4C-9F0B-4E75-8345-92A5C89B7C04}">
      <dgm:prSet phldrT="[Текст]"/>
      <dgm:spPr>
        <a:solidFill>
          <a:srgbClr val="FFFF6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mtClean="0">
              <a:solidFill>
                <a:schemeClr val="tx1"/>
              </a:solidFill>
            </a:rPr>
            <a:t>Технічні </a:t>
          </a:r>
          <a:r>
            <a:rPr lang="uk-UA" dirty="0" smtClean="0">
              <a:solidFill>
                <a:schemeClr val="tx1"/>
              </a:solidFill>
            </a:rPr>
            <a:t>характеристики </a:t>
          </a:r>
          <a:r>
            <a:rPr lang="uk-UA" dirty="0" err="1" smtClean="0">
              <a:solidFill>
                <a:schemeClr val="tx1"/>
              </a:solidFill>
            </a:rPr>
            <a:t>нетбуків</a:t>
          </a:r>
          <a:r>
            <a:rPr lang="uk-UA" dirty="0" smtClean="0">
              <a:solidFill>
                <a:schemeClr val="tx1"/>
              </a:solidFill>
            </a:rPr>
            <a:t>.  Норми та вимоги до організації навчального процесу</a:t>
          </a:r>
          <a:endParaRPr lang="ru-RU" dirty="0">
            <a:solidFill>
              <a:schemeClr val="tx1"/>
            </a:solidFill>
          </a:endParaRPr>
        </a:p>
      </dgm:t>
    </dgm:pt>
    <dgm:pt modelId="{614A0C06-3F5F-42C2-9035-C916E3A4A8DA}" type="parTrans" cxnId="{A864DD61-014E-4AF0-9A46-E8E2119393B2}">
      <dgm:prSet/>
      <dgm:spPr/>
      <dgm:t>
        <a:bodyPr/>
        <a:lstStyle/>
        <a:p>
          <a:endParaRPr lang="ru-RU"/>
        </a:p>
      </dgm:t>
    </dgm:pt>
    <dgm:pt modelId="{124C16D3-5A3D-4FA8-809B-00F53A78E0E0}" type="sibTrans" cxnId="{A864DD61-014E-4AF0-9A46-E8E2119393B2}">
      <dgm:prSet/>
      <dgm:spPr/>
      <dgm:t>
        <a:bodyPr/>
        <a:lstStyle/>
        <a:p>
          <a:endParaRPr lang="ru-RU"/>
        </a:p>
      </dgm:t>
    </dgm:pt>
    <dgm:pt modelId="{207D5D32-4C5E-429F-B872-B355562B9EC8}">
      <dgm:prSet phldrT="[Текст]"/>
      <dgm:spPr>
        <a:solidFill>
          <a:srgbClr val="FFCC6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mtClean="0">
              <a:solidFill>
                <a:schemeClr val="tx1"/>
              </a:solidFill>
            </a:rPr>
            <a:t>Основи </a:t>
          </a:r>
          <a:r>
            <a:rPr lang="uk-UA" dirty="0" smtClean="0">
              <a:solidFill>
                <a:schemeClr val="tx1"/>
              </a:solidFill>
            </a:rPr>
            <a:t>операційної системи. Робота з операційною системою. Електронні </a:t>
          </a:r>
          <a:r>
            <a:rPr lang="uk-UA" dirty="0" err="1" smtClean="0">
              <a:solidFill>
                <a:schemeClr val="tx1"/>
              </a:solidFill>
            </a:rPr>
            <a:t>ресури</a:t>
          </a:r>
          <a:endParaRPr lang="ru-RU" dirty="0">
            <a:solidFill>
              <a:schemeClr val="tx1"/>
            </a:solidFill>
          </a:endParaRPr>
        </a:p>
      </dgm:t>
    </dgm:pt>
    <dgm:pt modelId="{BC55F681-8F8B-4B97-ADE1-8942F142D8E4}" type="parTrans" cxnId="{CDBE52E1-A90D-4FD2-8923-BBAD6265237A}">
      <dgm:prSet/>
      <dgm:spPr/>
      <dgm:t>
        <a:bodyPr/>
        <a:lstStyle/>
        <a:p>
          <a:endParaRPr lang="ru-RU"/>
        </a:p>
      </dgm:t>
    </dgm:pt>
    <dgm:pt modelId="{2B6C9F52-DED3-43BC-A915-687E202656B2}" type="sibTrans" cxnId="{CDBE52E1-A90D-4FD2-8923-BBAD6265237A}">
      <dgm:prSet/>
      <dgm:spPr/>
      <dgm:t>
        <a:bodyPr/>
        <a:lstStyle/>
        <a:p>
          <a:endParaRPr lang="ru-RU"/>
        </a:p>
      </dgm:t>
    </dgm:pt>
    <dgm:pt modelId="{3EBA0B7A-E3E2-451C-973E-227578D16883}">
      <dgm:prSet phldrT="[Текст]"/>
      <dgm:spPr>
        <a:solidFill>
          <a:srgbClr val="FFFF9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Мережева програма «Управління навчальним процесом» (</a:t>
          </a:r>
          <a:r>
            <a:rPr lang="en-US" dirty="0" smtClean="0">
              <a:solidFill>
                <a:schemeClr val="tx1"/>
              </a:solidFill>
            </a:rPr>
            <a:t>e</a:t>
          </a:r>
          <a:r>
            <a:rPr lang="ru-RU" dirty="0" smtClean="0">
              <a:solidFill>
                <a:schemeClr val="tx1"/>
              </a:solidFill>
            </a:rPr>
            <a:t>-</a:t>
          </a:r>
          <a:r>
            <a:rPr lang="en-US" dirty="0" smtClean="0">
              <a:solidFill>
                <a:schemeClr val="tx1"/>
              </a:solidFill>
            </a:rPr>
            <a:t>learning Class</a:t>
          </a:r>
          <a:r>
            <a:rPr lang="uk-UA" dirty="0" smtClean="0">
              <a:solidFill>
                <a:schemeClr val="tx1"/>
              </a:solidFill>
            </a:rPr>
            <a:t>). Функції та можливості.</a:t>
          </a:r>
          <a:endParaRPr lang="ru-RU" dirty="0">
            <a:solidFill>
              <a:schemeClr val="tx1"/>
            </a:solidFill>
          </a:endParaRPr>
        </a:p>
      </dgm:t>
    </dgm:pt>
    <dgm:pt modelId="{36B47E8D-D3A0-4184-99CB-55E1675829D8}" type="parTrans" cxnId="{A0F5FBB2-F3A9-408D-B198-D84D2AD036AB}">
      <dgm:prSet/>
      <dgm:spPr/>
      <dgm:t>
        <a:bodyPr/>
        <a:lstStyle/>
        <a:p>
          <a:endParaRPr lang="ru-RU"/>
        </a:p>
      </dgm:t>
    </dgm:pt>
    <dgm:pt modelId="{0E0DA318-1B19-47E3-84B5-36B28B5069E7}" type="sibTrans" cxnId="{A0F5FBB2-F3A9-408D-B198-D84D2AD036AB}">
      <dgm:prSet/>
      <dgm:spPr/>
      <dgm:t>
        <a:bodyPr/>
        <a:lstStyle/>
        <a:p>
          <a:endParaRPr lang="ru-RU"/>
        </a:p>
      </dgm:t>
    </dgm:pt>
    <dgm:pt modelId="{AA983635-44CC-4835-97F9-CCF8E5BE7B1C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99"/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Методика використання </a:t>
          </a:r>
          <a:r>
            <a:rPr lang="uk-UA" dirty="0" err="1" smtClean="0">
              <a:solidFill>
                <a:schemeClr val="tx1"/>
              </a:solidFill>
            </a:rPr>
            <a:t>нетбуків</a:t>
          </a:r>
          <a:r>
            <a:rPr lang="uk-UA" dirty="0" smtClean="0">
              <a:solidFill>
                <a:schemeClr val="tx1"/>
              </a:solidFill>
            </a:rPr>
            <a:t> на уроках з основних наук. Розробка уроку.</a:t>
          </a:r>
          <a:endParaRPr lang="ru-RU" dirty="0">
            <a:solidFill>
              <a:schemeClr val="tx1"/>
            </a:solidFill>
          </a:endParaRPr>
        </a:p>
      </dgm:t>
    </dgm:pt>
    <dgm:pt modelId="{93022ADB-E3A4-4B96-8916-9A67DF9FDE4B}" type="parTrans" cxnId="{8E6F90E7-1957-42A6-B549-9C97DB2F2017}">
      <dgm:prSet/>
      <dgm:spPr/>
      <dgm:t>
        <a:bodyPr/>
        <a:lstStyle/>
        <a:p>
          <a:endParaRPr lang="ru-RU"/>
        </a:p>
      </dgm:t>
    </dgm:pt>
    <dgm:pt modelId="{319B7DC2-A62E-4FD9-AEF3-1CE57F638444}" type="sibTrans" cxnId="{8E6F90E7-1957-42A6-B549-9C97DB2F2017}">
      <dgm:prSet/>
      <dgm:spPr/>
      <dgm:t>
        <a:bodyPr/>
        <a:lstStyle/>
        <a:p>
          <a:endParaRPr lang="ru-RU"/>
        </a:p>
      </dgm:t>
    </dgm:pt>
    <dgm:pt modelId="{78E70CA6-777E-4B79-A3EA-03C2F2339FA8}">
      <dgm:prSet phldrT="[Текст]"/>
      <dgm:spPr>
        <a:solidFill>
          <a:srgbClr val="FFCC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Педагогічне проектування освітнього процесу з використанням шкільних </a:t>
          </a:r>
          <a:r>
            <a:rPr lang="uk-UA" dirty="0" err="1" smtClean="0">
              <a:solidFill>
                <a:schemeClr val="tx1"/>
              </a:solidFill>
            </a:rPr>
            <a:t>нетбуків</a:t>
          </a:r>
          <a:r>
            <a:rPr lang="uk-UA" dirty="0" smtClean="0">
              <a:solidFill>
                <a:schemeClr val="tx1"/>
              </a:solidFill>
            </a:rPr>
            <a:t>. Проведення та аналіз уроку. </a:t>
          </a:r>
          <a:endParaRPr lang="ru-RU" dirty="0">
            <a:solidFill>
              <a:schemeClr val="tx1"/>
            </a:solidFill>
          </a:endParaRPr>
        </a:p>
      </dgm:t>
    </dgm:pt>
    <dgm:pt modelId="{AAD6966B-72B1-4BD4-8874-4C2935C68995}" type="parTrans" cxnId="{ABC1EC72-D7EA-4298-A9DC-E7A34BFF7ED1}">
      <dgm:prSet/>
      <dgm:spPr/>
      <dgm:t>
        <a:bodyPr/>
        <a:lstStyle/>
        <a:p>
          <a:endParaRPr lang="ru-RU"/>
        </a:p>
      </dgm:t>
    </dgm:pt>
    <dgm:pt modelId="{8C85EEE3-7D34-4D44-9DE6-867AE242567F}" type="sibTrans" cxnId="{ABC1EC72-D7EA-4298-A9DC-E7A34BFF7ED1}">
      <dgm:prSet/>
      <dgm:spPr/>
      <dgm:t>
        <a:bodyPr/>
        <a:lstStyle/>
        <a:p>
          <a:endParaRPr lang="ru-RU"/>
        </a:p>
      </dgm:t>
    </dgm:pt>
    <dgm:pt modelId="{9AFF7835-D954-4B0E-881E-35BE853156D7}" type="pres">
      <dgm:prSet presAssocID="{A03C7C80-36D4-417C-B0DE-23D2214A43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DE7747-7E4E-4D1F-8AF0-A1D62E7E3E50}" type="pres">
      <dgm:prSet presAssocID="{917BCF4C-9F0B-4E75-8345-92A5C89B7C0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0A72F-C400-4B9C-9354-01CABCA2233E}" type="pres">
      <dgm:prSet presAssocID="{124C16D3-5A3D-4FA8-809B-00F53A78E0E0}" presName="sibTrans" presStyleCnt="0"/>
      <dgm:spPr/>
    </dgm:pt>
    <dgm:pt modelId="{AE887205-DD42-4A07-AE6C-10A8316D3E0E}" type="pres">
      <dgm:prSet presAssocID="{207D5D32-4C5E-429F-B872-B355562B9EC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FA900-5971-42F6-B781-3B8F1BEA57C8}" type="pres">
      <dgm:prSet presAssocID="{2B6C9F52-DED3-43BC-A915-687E202656B2}" presName="sibTrans" presStyleCnt="0"/>
      <dgm:spPr/>
    </dgm:pt>
    <dgm:pt modelId="{3C646682-A1B4-454C-A274-E9BC1FBDEA14}" type="pres">
      <dgm:prSet presAssocID="{3EBA0B7A-E3E2-451C-973E-227578D16883}" presName="node" presStyleLbl="node1" presStyleIdx="2" presStyleCnt="5" custLinFactNeighborX="1112" custLinFactNeighborY="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A30A6-915A-42C5-AD08-72636C3165E0}" type="pres">
      <dgm:prSet presAssocID="{0E0DA318-1B19-47E3-84B5-36B28B5069E7}" presName="sibTrans" presStyleCnt="0"/>
      <dgm:spPr/>
    </dgm:pt>
    <dgm:pt modelId="{90EB189B-DA20-4981-8FC4-E67E42F644A2}" type="pres">
      <dgm:prSet presAssocID="{AA983635-44CC-4835-97F9-CCF8E5BE7B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0C1E3-079F-4A68-B688-4C45BCE3B7A8}" type="pres">
      <dgm:prSet presAssocID="{319B7DC2-A62E-4FD9-AEF3-1CE57F638444}" presName="sibTrans" presStyleCnt="0"/>
      <dgm:spPr/>
    </dgm:pt>
    <dgm:pt modelId="{92FFE46A-7E8D-45E1-AED8-741F167DB5C0}" type="pres">
      <dgm:prSet presAssocID="{78E70CA6-777E-4B79-A3EA-03C2F2339FA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1EC72-D7EA-4298-A9DC-E7A34BFF7ED1}" srcId="{A03C7C80-36D4-417C-B0DE-23D2214A435B}" destId="{78E70CA6-777E-4B79-A3EA-03C2F2339FA8}" srcOrd="4" destOrd="0" parTransId="{AAD6966B-72B1-4BD4-8874-4C2935C68995}" sibTransId="{8C85EEE3-7D34-4D44-9DE6-867AE242567F}"/>
    <dgm:cxn modelId="{A0F5FBB2-F3A9-408D-B198-D84D2AD036AB}" srcId="{A03C7C80-36D4-417C-B0DE-23D2214A435B}" destId="{3EBA0B7A-E3E2-451C-973E-227578D16883}" srcOrd="2" destOrd="0" parTransId="{36B47E8D-D3A0-4184-99CB-55E1675829D8}" sibTransId="{0E0DA318-1B19-47E3-84B5-36B28B5069E7}"/>
    <dgm:cxn modelId="{753C346A-466A-424F-81AF-C7685EA17B79}" type="presOf" srcId="{AA983635-44CC-4835-97F9-CCF8E5BE7B1C}" destId="{90EB189B-DA20-4981-8FC4-E67E42F644A2}" srcOrd="0" destOrd="0" presId="urn:microsoft.com/office/officeart/2005/8/layout/default#1"/>
    <dgm:cxn modelId="{A864DD61-014E-4AF0-9A46-E8E2119393B2}" srcId="{A03C7C80-36D4-417C-B0DE-23D2214A435B}" destId="{917BCF4C-9F0B-4E75-8345-92A5C89B7C04}" srcOrd="0" destOrd="0" parTransId="{614A0C06-3F5F-42C2-9035-C916E3A4A8DA}" sibTransId="{124C16D3-5A3D-4FA8-809B-00F53A78E0E0}"/>
    <dgm:cxn modelId="{CDBE52E1-A90D-4FD2-8923-BBAD6265237A}" srcId="{A03C7C80-36D4-417C-B0DE-23D2214A435B}" destId="{207D5D32-4C5E-429F-B872-B355562B9EC8}" srcOrd="1" destOrd="0" parTransId="{BC55F681-8F8B-4B97-ADE1-8942F142D8E4}" sibTransId="{2B6C9F52-DED3-43BC-A915-687E202656B2}"/>
    <dgm:cxn modelId="{E4C0DD9F-AA85-4014-8F17-946DC48BCB9A}" type="presOf" srcId="{917BCF4C-9F0B-4E75-8345-92A5C89B7C04}" destId="{0FDE7747-7E4E-4D1F-8AF0-A1D62E7E3E50}" srcOrd="0" destOrd="0" presId="urn:microsoft.com/office/officeart/2005/8/layout/default#1"/>
    <dgm:cxn modelId="{1CF8297B-A08D-463E-B6BB-15FC83E59237}" type="presOf" srcId="{3EBA0B7A-E3E2-451C-973E-227578D16883}" destId="{3C646682-A1B4-454C-A274-E9BC1FBDEA14}" srcOrd="0" destOrd="0" presId="urn:microsoft.com/office/officeart/2005/8/layout/default#1"/>
    <dgm:cxn modelId="{A0AD75B8-F279-4051-8737-09B3BF6D8179}" type="presOf" srcId="{207D5D32-4C5E-429F-B872-B355562B9EC8}" destId="{AE887205-DD42-4A07-AE6C-10A8316D3E0E}" srcOrd="0" destOrd="0" presId="urn:microsoft.com/office/officeart/2005/8/layout/default#1"/>
    <dgm:cxn modelId="{837F4F8B-02C6-40E2-951D-2E799A237CBF}" type="presOf" srcId="{78E70CA6-777E-4B79-A3EA-03C2F2339FA8}" destId="{92FFE46A-7E8D-45E1-AED8-741F167DB5C0}" srcOrd="0" destOrd="0" presId="urn:microsoft.com/office/officeart/2005/8/layout/default#1"/>
    <dgm:cxn modelId="{352C2D0E-BDFD-4132-8DB4-B4E3B3732CD9}" type="presOf" srcId="{A03C7C80-36D4-417C-B0DE-23D2214A435B}" destId="{9AFF7835-D954-4B0E-881E-35BE853156D7}" srcOrd="0" destOrd="0" presId="urn:microsoft.com/office/officeart/2005/8/layout/default#1"/>
    <dgm:cxn modelId="{8E6F90E7-1957-42A6-B549-9C97DB2F2017}" srcId="{A03C7C80-36D4-417C-B0DE-23D2214A435B}" destId="{AA983635-44CC-4835-97F9-CCF8E5BE7B1C}" srcOrd="3" destOrd="0" parTransId="{93022ADB-E3A4-4B96-8916-9A67DF9FDE4B}" sibTransId="{319B7DC2-A62E-4FD9-AEF3-1CE57F638444}"/>
    <dgm:cxn modelId="{34581564-40A9-4893-BCAE-5D21A0D2DD8C}" type="presParOf" srcId="{9AFF7835-D954-4B0E-881E-35BE853156D7}" destId="{0FDE7747-7E4E-4D1F-8AF0-A1D62E7E3E50}" srcOrd="0" destOrd="0" presId="urn:microsoft.com/office/officeart/2005/8/layout/default#1"/>
    <dgm:cxn modelId="{AF3A9057-1CAB-43A0-B42B-3D663E6561E9}" type="presParOf" srcId="{9AFF7835-D954-4B0E-881E-35BE853156D7}" destId="{0AC0A72F-C400-4B9C-9354-01CABCA2233E}" srcOrd="1" destOrd="0" presId="urn:microsoft.com/office/officeart/2005/8/layout/default#1"/>
    <dgm:cxn modelId="{0B46ED3A-CC49-48EF-8072-20A1C7B0E13B}" type="presParOf" srcId="{9AFF7835-D954-4B0E-881E-35BE853156D7}" destId="{AE887205-DD42-4A07-AE6C-10A8316D3E0E}" srcOrd="2" destOrd="0" presId="urn:microsoft.com/office/officeart/2005/8/layout/default#1"/>
    <dgm:cxn modelId="{16F6F88C-A2B9-44E5-83E3-98FF26FF1A56}" type="presParOf" srcId="{9AFF7835-D954-4B0E-881E-35BE853156D7}" destId="{B62FA900-5971-42F6-B781-3B8F1BEA57C8}" srcOrd="3" destOrd="0" presId="urn:microsoft.com/office/officeart/2005/8/layout/default#1"/>
    <dgm:cxn modelId="{797B2E27-B4ED-4BE5-A1B1-84F4390D7683}" type="presParOf" srcId="{9AFF7835-D954-4B0E-881E-35BE853156D7}" destId="{3C646682-A1B4-454C-A274-E9BC1FBDEA14}" srcOrd="4" destOrd="0" presId="urn:microsoft.com/office/officeart/2005/8/layout/default#1"/>
    <dgm:cxn modelId="{490451B9-C517-4612-AD07-6E0D2E79A22A}" type="presParOf" srcId="{9AFF7835-D954-4B0E-881E-35BE853156D7}" destId="{545A30A6-915A-42C5-AD08-72636C3165E0}" srcOrd="5" destOrd="0" presId="urn:microsoft.com/office/officeart/2005/8/layout/default#1"/>
    <dgm:cxn modelId="{4DA6A7EF-EC9E-4C86-96CE-DDDCDA9B9762}" type="presParOf" srcId="{9AFF7835-D954-4B0E-881E-35BE853156D7}" destId="{90EB189B-DA20-4981-8FC4-E67E42F644A2}" srcOrd="6" destOrd="0" presId="urn:microsoft.com/office/officeart/2005/8/layout/default#1"/>
    <dgm:cxn modelId="{899BF032-AB5F-49F1-B231-1589BF252318}" type="presParOf" srcId="{9AFF7835-D954-4B0E-881E-35BE853156D7}" destId="{8C10C1E3-079F-4A68-B688-4C45BCE3B7A8}" srcOrd="7" destOrd="0" presId="urn:microsoft.com/office/officeart/2005/8/layout/default#1"/>
    <dgm:cxn modelId="{B3889EA6-C6E3-4C9B-9CC5-3C9EE7301B0E}" type="presParOf" srcId="{9AFF7835-D954-4B0E-881E-35BE853156D7}" destId="{92FFE46A-7E8D-45E1-AED8-741F167DB5C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E75C21-B5EC-40A5-B22F-C6ADE292683E}">
      <dsp:nvSpPr>
        <dsp:cNvPr id="0" name=""/>
        <dsp:cNvSpPr/>
      </dsp:nvSpPr>
      <dsp:spPr>
        <a:xfrm>
          <a:off x="1657361" y="0"/>
          <a:ext cx="6629446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Рівень удосконалення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Просунутий курс </a:t>
          </a:r>
          <a:r>
            <a:rPr lang="en-US" sz="1400" kern="1200" dirty="0" smtClean="0"/>
            <a:t>INTEL “ 1:1 Computing ”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+ </a:t>
          </a:r>
          <a:r>
            <a:rPr lang="ru-RU" sz="1400" kern="1200" dirty="0" smtClean="0"/>
            <a:t>майстер-класи,</a:t>
          </a:r>
          <a:r>
            <a:rPr lang="uk-UA" sz="1400" kern="1200" dirty="0" smtClean="0"/>
            <a:t> семінари, тренінги, веб-спыльноти, тощо</a:t>
          </a:r>
          <a:r>
            <a:rPr lang="en-US" sz="1400" kern="1200" dirty="0" smtClean="0"/>
            <a:t>…</a:t>
          </a:r>
          <a:endParaRPr lang="ru-RU" sz="1400" kern="1200" dirty="0"/>
        </a:p>
      </dsp:txBody>
      <dsp:txXfrm>
        <a:off x="1657361" y="0"/>
        <a:ext cx="5529184" cy="995711"/>
      </dsp:txXfrm>
    </dsp:sp>
    <dsp:sp modelId="{B43DFC6B-5005-4F16-B791-3CFDE310F051}">
      <dsp:nvSpPr>
        <dsp:cNvPr id="0" name=""/>
        <dsp:cNvSpPr/>
      </dsp:nvSpPr>
      <dsp:spPr>
        <a:xfrm>
          <a:off x="1150938" y="1143005"/>
          <a:ext cx="6629446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57205"/>
                <a:satOff val="-25907"/>
                <a:lumOff val="5685"/>
                <a:alphaOff val="0"/>
                <a:shade val="51000"/>
                <a:satMod val="130000"/>
              </a:schemeClr>
            </a:gs>
            <a:gs pos="80000">
              <a:schemeClr val="accent2">
                <a:hueOff val="3957205"/>
                <a:satOff val="-25907"/>
                <a:lumOff val="5685"/>
                <a:alphaOff val="0"/>
                <a:shade val="93000"/>
                <a:satMod val="130000"/>
              </a:schemeClr>
            </a:gs>
            <a:gs pos="100000">
              <a:schemeClr val="accent2">
                <a:hueOff val="3957205"/>
                <a:satOff val="-25907"/>
                <a:lumOff val="56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INTEL</a:t>
          </a:r>
          <a:r>
            <a:rPr lang="uk-UA" sz="1400" kern="1200" dirty="0" smtClean="0"/>
            <a:t> “Навчання для майбутнього”</a:t>
          </a:r>
          <a:endParaRPr lang="ru-RU" sz="1400" kern="1200" dirty="0"/>
        </a:p>
      </dsp:txBody>
      <dsp:txXfrm>
        <a:off x="1150938" y="1143005"/>
        <a:ext cx="5427017" cy="995711"/>
      </dsp:txXfrm>
    </dsp:sp>
    <dsp:sp modelId="{A93CD4AB-A61C-4773-BBFC-26C96490E06C}">
      <dsp:nvSpPr>
        <dsp:cNvPr id="0" name=""/>
        <dsp:cNvSpPr/>
      </dsp:nvSpPr>
      <dsp:spPr>
        <a:xfrm>
          <a:off x="422328" y="2357453"/>
          <a:ext cx="6935793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914410"/>
                <a:satOff val="-51814"/>
                <a:lumOff val="11371"/>
                <a:alphaOff val="0"/>
                <a:shade val="51000"/>
                <a:satMod val="130000"/>
              </a:schemeClr>
            </a:gs>
            <a:gs pos="80000">
              <a:schemeClr val="accent2">
                <a:hueOff val="7914410"/>
                <a:satOff val="-51814"/>
                <a:lumOff val="11371"/>
                <a:alphaOff val="0"/>
                <a:shade val="93000"/>
                <a:satMod val="130000"/>
              </a:schemeClr>
            </a:gs>
            <a:gs pos="100000">
              <a:schemeClr val="accent2">
                <a:hueOff val="7914410"/>
                <a:satOff val="-51814"/>
                <a:lumOff val="113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 - Базовий курс 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“1 учень – 1 </a:t>
          </a:r>
          <a:r>
            <a:rPr lang="uk-UA" sz="1400" kern="1200" dirty="0" err="1" smtClean="0"/>
            <a:t>комп</a:t>
          </a:r>
          <a:r>
            <a:rPr lang="en-US" sz="1400" kern="1200" dirty="0" smtClean="0"/>
            <a:t>'</a:t>
          </a:r>
          <a:r>
            <a:rPr lang="uk-UA" sz="1400" kern="1200" dirty="0" err="1" smtClean="0"/>
            <a:t>ютер”</a:t>
          </a:r>
          <a:endParaRPr lang="ru-RU" sz="1400" kern="1200" dirty="0"/>
        </a:p>
      </dsp:txBody>
      <dsp:txXfrm>
        <a:off x="422328" y="2357453"/>
        <a:ext cx="5686469" cy="995711"/>
      </dsp:txXfrm>
    </dsp:sp>
    <dsp:sp modelId="{1187D8BB-F90E-4472-A582-1D36192EDE00}">
      <dsp:nvSpPr>
        <dsp:cNvPr id="0" name=""/>
        <dsp:cNvSpPr/>
      </dsp:nvSpPr>
      <dsp:spPr>
        <a:xfrm>
          <a:off x="0" y="3530251"/>
          <a:ext cx="6629446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shade val="51000"/>
                <a:satMod val="130000"/>
              </a:schemeClr>
            </a:gs>
            <a:gs pos="80000">
              <a:schemeClr val="accent2">
                <a:hueOff val="11871614"/>
                <a:satOff val="-77721"/>
                <a:lumOff val="17056"/>
                <a:alphaOff val="0"/>
                <a:shade val="93000"/>
                <a:satMod val="13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0 - Початковий рівень </a:t>
          </a:r>
          <a:endParaRPr lang="ru-RU" sz="1400" kern="1200" dirty="0"/>
        </a:p>
      </dsp:txBody>
      <dsp:txXfrm>
        <a:off x="0" y="3530251"/>
        <a:ext cx="5427017" cy="995711"/>
      </dsp:txXfrm>
    </dsp:sp>
    <dsp:sp modelId="{6D5A48E4-3755-4D0F-86EA-C571BA8A4D1B}">
      <dsp:nvSpPr>
        <dsp:cNvPr id="0" name=""/>
        <dsp:cNvSpPr/>
      </dsp:nvSpPr>
      <dsp:spPr>
        <a:xfrm rot="10800000">
          <a:off x="7118130" y="714381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800000">
        <a:off x="7118130" y="714381"/>
        <a:ext cx="647212" cy="647212"/>
      </dsp:txXfrm>
    </dsp:sp>
    <dsp:sp modelId="{DE86688B-1F47-426B-8C88-ECBF35E9F0EF}">
      <dsp:nvSpPr>
        <dsp:cNvPr id="0" name=""/>
        <dsp:cNvSpPr/>
      </dsp:nvSpPr>
      <dsp:spPr>
        <a:xfrm rot="10800000">
          <a:off x="6786607" y="1857386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134586"/>
            <a:satOff val="-18522"/>
            <a:lumOff val="22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6134586"/>
              <a:satOff val="-18522"/>
              <a:lumOff val="2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800000">
        <a:off x="6786607" y="1857386"/>
        <a:ext cx="647212" cy="647212"/>
      </dsp:txXfrm>
    </dsp:sp>
    <dsp:sp modelId="{0BFBD647-A90C-4040-B790-435BA7318310}">
      <dsp:nvSpPr>
        <dsp:cNvPr id="0" name=""/>
        <dsp:cNvSpPr/>
      </dsp:nvSpPr>
      <dsp:spPr>
        <a:xfrm rot="10800000">
          <a:off x="5929356" y="3071836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2269171"/>
            <a:satOff val="-37045"/>
            <a:lumOff val="45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2269171"/>
              <a:satOff val="-37045"/>
              <a:lumOff val="4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0800000">
        <a:off x="5929356" y="3071836"/>
        <a:ext cx="647212" cy="647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DE7747-7E4E-4D1F-8AF0-A1D62E7E3E5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tx1"/>
              </a:solidFill>
            </a:rPr>
            <a:t>Технічні </a:t>
          </a:r>
          <a:r>
            <a:rPr lang="uk-UA" sz="1600" kern="1200" dirty="0" smtClean="0">
              <a:solidFill>
                <a:schemeClr val="tx1"/>
              </a:solidFill>
            </a:rPr>
            <a:t>характеристики </a:t>
          </a:r>
          <a:r>
            <a:rPr lang="uk-UA" sz="1600" kern="1200" dirty="0" err="1" smtClean="0">
              <a:solidFill>
                <a:schemeClr val="tx1"/>
              </a:solidFill>
            </a:rPr>
            <a:t>нетбуків</a:t>
          </a:r>
          <a:r>
            <a:rPr lang="uk-UA" sz="1600" kern="1200" dirty="0" smtClean="0">
              <a:solidFill>
                <a:schemeClr val="tx1"/>
              </a:solidFill>
            </a:rPr>
            <a:t>.  Норми та вимоги до організації навчального процесу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AE887205-DD42-4A07-AE6C-10A8316D3E0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tx1"/>
              </a:solidFill>
            </a:rPr>
            <a:t>Основи </a:t>
          </a:r>
          <a:r>
            <a:rPr lang="uk-UA" sz="1600" kern="1200" dirty="0" smtClean="0">
              <a:solidFill>
                <a:schemeClr val="tx1"/>
              </a:solidFill>
            </a:rPr>
            <a:t>операційної системи. Робота з операційною системою. Електронні </a:t>
          </a:r>
          <a:r>
            <a:rPr lang="uk-UA" sz="1600" kern="1200" dirty="0" err="1" smtClean="0">
              <a:solidFill>
                <a:schemeClr val="tx1"/>
              </a:solidFill>
            </a:rPr>
            <a:t>ресури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3C646682-A1B4-454C-A274-E9BC1FBDEA14}">
      <dsp:nvSpPr>
        <dsp:cNvPr id="0" name=""/>
        <dsp:cNvSpPr/>
      </dsp:nvSpPr>
      <dsp:spPr>
        <a:xfrm>
          <a:off x="5657850" y="598488"/>
          <a:ext cx="2571749" cy="1543050"/>
        </a:xfrm>
        <a:prstGeom prst="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Мережева програма «Управління навчальним процесом» (</a:t>
          </a:r>
          <a:r>
            <a:rPr lang="en-US" sz="1600" kern="1200" dirty="0" smtClean="0">
              <a:solidFill>
                <a:schemeClr val="tx1"/>
              </a:solidFill>
            </a:rPr>
            <a:t>e</a:t>
          </a:r>
          <a:r>
            <a:rPr lang="ru-RU" sz="1600" kern="1200" dirty="0" smtClean="0">
              <a:solidFill>
                <a:schemeClr val="tx1"/>
              </a:solidFill>
            </a:rPr>
            <a:t>-</a:t>
          </a:r>
          <a:r>
            <a:rPr lang="en-US" sz="1600" kern="1200" dirty="0" smtClean="0">
              <a:solidFill>
                <a:schemeClr val="tx1"/>
              </a:solidFill>
            </a:rPr>
            <a:t>learning Class</a:t>
          </a:r>
          <a:r>
            <a:rPr lang="uk-UA" sz="1600" kern="1200" dirty="0" smtClean="0">
              <a:solidFill>
                <a:schemeClr val="tx1"/>
              </a:solidFill>
            </a:rPr>
            <a:t>). Функції та можливості.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657850" y="598488"/>
        <a:ext cx="2571749" cy="1543050"/>
      </dsp:txXfrm>
    </dsp:sp>
    <dsp:sp modelId="{90EB189B-DA20-4981-8FC4-E67E42F644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Методика використання </a:t>
          </a:r>
          <a:r>
            <a:rPr lang="uk-UA" sz="1600" kern="1200" dirty="0" err="1" smtClean="0">
              <a:solidFill>
                <a:schemeClr val="tx1"/>
              </a:solidFill>
            </a:rPr>
            <a:t>нетбуків</a:t>
          </a:r>
          <a:r>
            <a:rPr lang="uk-UA" sz="1600" kern="1200" dirty="0" smtClean="0">
              <a:solidFill>
                <a:schemeClr val="tx1"/>
              </a:solidFill>
            </a:rPr>
            <a:t> на уроках з основних наук. Розробка уроку.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414462" y="2391569"/>
        <a:ext cx="2571749" cy="1543050"/>
      </dsp:txXfrm>
    </dsp:sp>
    <dsp:sp modelId="{92FFE46A-7E8D-45E1-AED8-741F167DB5C0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Педагогічне проектування освітнього процесу з використанням шкільних </a:t>
          </a:r>
          <a:r>
            <a:rPr lang="uk-UA" sz="1600" kern="1200" dirty="0" err="1" smtClean="0">
              <a:solidFill>
                <a:schemeClr val="tx1"/>
              </a:solidFill>
            </a:rPr>
            <a:t>нетбуків</a:t>
          </a:r>
          <a:r>
            <a:rPr lang="uk-UA" sz="1600" kern="1200" dirty="0" smtClean="0">
              <a:solidFill>
                <a:schemeClr val="tx1"/>
              </a:solidFill>
            </a:rPr>
            <a:t>. Проведення та аналіз уроку.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9E61B-3ADC-42BF-B67C-360954E628B2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927FB-5FAD-43BB-8F51-5418100985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39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18904-763F-4594-B8B6-0B658117367C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6E3BB-0E42-4A3F-B4C5-594A3D02CC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23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E3BB-0E42-4A3F-B4C5-594A3D02CCA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696" y="64502"/>
            <a:ext cx="1675922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696" y="64502"/>
            <a:ext cx="1675922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64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6615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1440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117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930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29988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1646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68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766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498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65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51" b="24297"/>
          <a:stretch/>
        </p:blipFill>
        <p:spPr bwMode="auto">
          <a:xfrm>
            <a:off x="10380" y="14428"/>
            <a:ext cx="1537284" cy="6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0E53432-0DEB-4623-880A-DAEF331533C5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849B4F2-8DD6-4E11-AC0E-6374BB627A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696" y="64502"/>
            <a:ext cx="1675922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0E53432-0DEB-4623-880A-DAEF331533C5}" type="datetimeFigureOut">
              <a:rPr lang="ru-RU">
                <a:solidFill>
                  <a:srgbClr val="000000"/>
                </a:solidFill>
              </a:rPr>
              <a:pPr/>
              <a:t>26.10.2010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849B4F2-8DD6-4E11-AC0E-6374BB627A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696" y="64502"/>
            <a:ext cx="1675922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460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314327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Підготовка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вчителів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ІКТ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навчально-виховному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моделлю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навчання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«1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учень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uk-U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ютер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28794" y="5643578"/>
            <a:ext cx="5500726" cy="360040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rgbClr val="002060"/>
                </a:solidFill>
              </a:rPr>
              <a:t>В</a:t>
            </a:r>
            <a:r>
              <a:rPr lang="ru-RU" sz="1600" b="1" dirty="0" err="1" smtClean="0">
                <a:solidFill>
                  <a:srgbClr val="002060"/>
                </a:solidFill>
              </a:rPr>
              <a:t>ебінар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Intel</a:t>
            </a:r>
            <a:r>
              <a:rPr lang="ru-RU" sz="1600" b="1" dirty="0" smtClean="0">
                <a:solidFill>
                  <a:srgbClr val="002060"/>
                </a:solidFill>
              </a:rPr>
              <a:t> за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програмою</a:t>
            </a:r>
            <a:r>
              <a:rPr lang="ru-RU" sz="1600" b="1" dirty="0" smtClean="0">
                <a:solidFill>
                  <a:srgbClr val="002060"/>
                </a:solidFill>
              </a:rPr>
              <a:t> «1 </a:t>
            </a:r>
            <a:r>
              <a:rPr lang="ru-RU" sz="1600" b="1" dirty="0" err="1" smtClean="0">
                <a:solidFill>
                  <a:srgbClr val="002060"/>
                </a:solidFill>
              </a:rPr>
              <a:t>учень</a:t>
            </a:r>
            <a:r>
              <a:rPr lang="ru-RU" sz="1600" b="1" dirty="0" smtClean="0">
                <a:solidFill>
                  <a:srgbClr val="002060"/>
                </a:solidFill>
              </a:rPr>
              <a:t> - 1 </a:t>
            </a:r>
            <a:r>
              <a:rPr lang="ru-RU" sz="1600" b="1" dirty="0" err="1" smtClean="0">
                <a:solidFill>
                  <a:srgbClr val="002060"/>
                </a:solidFill>
              </a:rPr>
              <a:t>комп</a:t>
            </a:r>
            <a:r>
              <a:rPr lang="en-US" sz="1600" b="1" dirty="0" smtClean="0">
                <a:solidFill>
                  <a:srgbClr val="002060"/>
                </a:solidFill>
              </a:rPr>
              <a:t>’</a:t>
            </a:r>
            <a:r>
              <a:rPr lang="ru-RU" sz="1600" b="1" dirty="0" err="1" smtClean="0">
                <a:solidFill>
                  <a:srgbClr val="002060"/>
                </a:solidFill>
              </a:rPr>
              <a:t>ютер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</a:rPr>
              <a:t>2</a:t>
            </a:r>
            <a:r>
              <a:rPr lang="uk-UA" sz="1600" b="1" dirty="0" smtClean="0">
                <a:solidFill>
                  <a:srgbClr val="002060"/>
                </a:solidFill>
              </a:rPr>
              <a:t>6</a:t>
            </a:r>
            <a:r>
              <a:rPr lang="en-US" sz="1600" b="1" dirty="0" smtClean="0">
                <a:solidFill>
                  <a:srgbClr val="002060"/>
                </a:solidFill>
              </a:rPr>
              <a:t>/10/10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3929058" y="3786190"/>
            <a:ext cx="482453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143248"/>
            <a:ext cx="3226026" cy="21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72198" y="6500810"/>
            <a:ext cx="3071802" cy="357190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ІІТіЗО</a:t>
            </a:r>
            <a:r>
              <a:rPr lang="uk-UA" b="1" dirty="0" smtClean="0">
                <a:solidFill>
                  <a:srgbClr val="002060"/>
                </a:solidFill>
              </a:rPr>
              <a:t> МОН України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3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00042"/>
            <a:ext cx="3723209" cy="372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7"/>
          <p:cNvSpPr txBox="1">
            <a:spLocks/>
          </p:cNvSpPr>
          <p:nvPr/>
        </p:nvSpPr>
        <p:spPr bwMode="auto">
          <a:xfrm>
            <a:off x="850713" y="1527315"/>
            <a:ext cx="3176331" cy="392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425"/>
              </a:spcAft>
            </a:pPr>
            <a:endParaRPr lang="en-US" sz="20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endParaRPr lang="en-US" sz="2000" dirty="0" smtClean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endParaRPr lang="en-US" sz="2000" dirty="0" smtClean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r>
              <a:rPr lang="en-US" sz="20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38 044 </a:t>
            </a:r>
            <a:r>
              <a:rPr lang="uk-UA" sz="20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425</a:t>
            </a:r>
            <a:r>
              <a:rPr lang="en-US" sz="20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2503</a:t>
            </a:r>
            <a:endParaRPr lang="en-US" sz="20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endParaRPr lang="en-US" sz="2000" dirty="0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Edupro.ua@gmail.com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</a:pPr>
            <a:endParaRPr lang="ru-RU" sz="2000" b="1" dirty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5001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Наталія Іванівна Гущина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зав. лабораторії менеджменту освітніх проектів ІІТЗО МОН України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6500810"/>
            <a:ext cx="3071802" cy="357190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ІІТіЗО</a:t>
            </a:r>
            <a:r>
              <a:rPr lang="uk-UA" b="1" dirty="0" smtClean="0">
                <a:solidFill>
                  <a:srgbClr val="002060"/>
                </a:solidFill>
              </a:rPr>
              <a:t> МОН України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5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alphaModFix am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Багаторівнева підготовка вчителів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2868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6500810"/>
            <a:ext cx="3071802" cy="357190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ІІТіЗО</a:t>
            </a:r>
            <a:r>
              <a:rPr lang="uk-UA" b="1" dirty="0" smtClean="0">
                <a:solidFill>
                  <a:srgbClr val="002060"/>
                </a:solidFill>
              </a:rPr>
              <a:t> МОН України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alphaModFix amt="68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1000108"/>
            <a:ext cx="4678810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uk-UA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+mj-cs"/>
              </a:rPr>
              <a:t>Що зроблено в Україні?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+mj-cs"/>
            </a:endParaRPr>
          </a:p>
        </p:txBody>
      </p:sp>
      <p:sp>
        <p:nvSpPr>
          <p:cNvPr id="7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42844" y="3571876"/>
            <a:ext cx="3286148" cy="102155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Розроблено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програму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навчального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тренінгу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базового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рівня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42844" y="4786322"/>
            <a:ext cx="3404867" cy="102155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Проведено 6 Всеукраїнських  семінарів - тренінгів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42844" y="6000768"/>
            <a:ext cx="3404867" cy="71508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Навчено близько 120 вчителів та методистів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644008" y="5763418"/>
            <a:ext cx="4678810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uk-UA" sz="2800" dirty="0" smtClean="0">
                <a:hlinkClick r:id="rId5" action="ppaction://hlinksldjump"/>
              </a:rPr>
              <a:t>Яка перспектива?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6500810"/>
            <a:ext cx="3071802" cy="357190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ІІТіЗО</a:t>
            </a:r>
            <a:r>
              <a:rPr lang="uk-UA" b="1" dirty="0" smtClean="0">
                <a:solidFill>
                  <a:srgbClr val="002060"/>
                </a:solidFill>
              </a:rPr>
              <a:t> МОН України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1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Модулі базового  курсу</a:t>
            </a:r>
            <a:br>
              <a:rPr lang="uk-UA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“1 учень – 1 </a:t>
            </a:r>
            <a:r>
              <a:rPr lang="uk-UA" sz="4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</a:t>
            </a:r>
            <a:r>
              <a:rPr lang="en-US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ru-RU" sz="4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ютер</a:t>
            </a:r>
            <a:r>
              <a:rPr lang="uk-UA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 </a:t>
            </a:r>
            <a:endParaRPr lang="ru-RU" sz="4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16836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72198" y="6500810"/>
            <a:ext cx="3071802" cy="357190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</a:rPr>
              <a:t>ІІТіЗО</a:t>
            </a:r>
            <a:r>
              <a:rPr lang="uk-UA" b="1" dirty="0" smtClean="0">
                <a:solidFill>
                  <a:srgbClr val="002060"/>
                </a:solidFill>
              </a:rPr>
              <a:t> МОН України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087209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err="1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Розроблено</a:t>
            </a:r>
            <a:r>
              <a:rPr lang="ru-RU" sz="20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 ІІТЗО МОН </a:t>
            </a:r>
            <a:r>
              <a:rPr lang="ru-RU" sz="2000" b="1" kern="0" dirty="0" err="1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України</a:t>
            </a:r>
            <a:endParaRPr lang="ru-RU" sz="40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1328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перспективі – </a:t>
            </a:r>
            <a:b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адаптація та впровадження курсу </a:t>
            </a:r>
            <a:r>
              <a:rPr lang="en-US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Intel </a:t>
            </a:r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uk-UA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Навчальне</a:t>
            </a: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середовище</a:t>
            </a: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«1 </a:t>
            </a:r>
            <a:r>
              <a:rPr lang="ru-RU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учень</a:t>
            </a:r>
            <a:r>
              <a:rPr lang="uk-UA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</a:t>
            </a: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 </a:t>
            </a:r>
            <a:r>
              <a:rPr lang="ru-RU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комп'ютер</a:t>
            </a:r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428596" y="2214554"/>
            <a:ext cx="4114800" cy="1430470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uk-UA" sz="2400" dirty="0"/>
              <a:t>Д</a:t>
            </a:r>
            <a:r>
              <a:rPr lang="uk-UA" sz="2400" dirty="0" smtClean="0"/>
              <a:t>ля вчителів, які пройшли базовий курс та застосовують модель навчання «1 учень – </a:t>
            </a:r>
            <a:br>
              <a:rPr lang="uk-UA" sz="2400" dirty="0" smtClean="0"/>
            </a:br>
            <a:r>
              <a:rPr lang="uk-UA" sz="2400" dirty="0" smtClean="0"/>
              <a:t>1 комп'ютер» на своїх уроках в 5-11 класах</a:t>
            </a:r>
            <a:endParaRPr lang="ru-RU" sz="2400" b="1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786314" y="2214554"/>
            <a:ext cx="4114800" cy="1502478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/>
              <a:t>Д</a:t>
            </a:r>
            <a:r>
              <a:rPr lang="ru-RU" sz="2400" dirty="0" smtClean="0"/>
              <a:t>ля </a:t>
            </a:r>
            <a:r>
              <a:rPr lang="ru-RU" sz="2400" dirty="0" err="1" smtClean="0"/>
              <a:t>вчителів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знайомі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сервісами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 ВЕБ 2.0.</a:t>
            </a:r>
            <a:endParaRPr lang="ru-RU" sz="24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78776" y="3861048"/>
            <a:ext cx="8397679" cy="2233388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20000"/>
              </a:spcBef>
            </a:pPr>
            <a:r>
              <a:rPr lang="uk-UA" sz="2400" dirty="0" smtClean="0"/>
              <a:t>допоможе освоїти принципи роботи в моделі «1 учень –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1 комп'ютер», навчитися проектувати навчальний процес, спрямований на формування в учнів навичок, необхідних їм для життя і роботи в умовах цифрового суспільства, використовуючи відкриті </a:t>
            </a:r>
            <a:r>
              <a:rPr lang="uk-UA" sz="2400" dirty="0" err="1" smtClean="0"/>
              <a:t>інтернет-</a:t>
            </a:r>
            <a:r>
              <a:rPr lang="uk-UA" sz="2400" dirty="0" smtClean="0"/>
              <a:t> ресурси</a:t>
            </a:r>
            <a:br>
              <a:rPr lang="uk-UA" sz="2400" dirty="0" smtClean="0"/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6396335"/>
            <a:ext cx="2714612" cy="461665"/>
          </a:xfrm>
          <a:prstGeom prst="rect">
            <a:avLst/>
          </a:prstGeom>
          <a:solidFill>
            <a:srgbClr val="BCE292"/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Intel Education</a:t>
            </a:r>
            <a:endParaRPr lang="ru-RU" sz="24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2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57" y="260648"/>
            <a:ext cx="8329642" cy="12704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 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Intel </a:t>
            </a: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uk-UA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Навчальне</a:t>
            </a: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середовище </a:t>
            </a:r>
            <a:b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«1 учень</a:t>
            </a:r>
            <a:r>
              <a:rPr lang="uk-UA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</a:t>
            </a: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 </a:t>
            </a:r>
            <a:r>
              <a:rPr lang="ru-RU" sz="3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комп'ютер</a:t>
            </a: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4185"/>
            <a:ext cx="4114800" cy="510895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Модуль 1</a:t>
            </a:r>
            <a:endParaRPr lang="ru-RU" sz="24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88024" y="1628800"/>
            <a:ext cx="4114800" cy="510896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/>
              <a:t>Модуль 2</a:t>
            </a:r>
            <a:endParaRPr lang="ru-RU" sz="2400" b="1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67544" y="2714620"/>
            <a:ext cx="4104456" cy="11430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400" b="1" dirty="0" smtClean="0"/>
              <a:t>Початок роботи: Аналіз навчального процесу і нових можливостей, що з'являються в епоху інформаційного суспільства</a:t>
            </a:r>
            <a:endParaRPr lang="ru-RU" sz="1400" dirty="0" smtClean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28596" y="4143380"/>
            <a:ext cx="4104456" cy="2308816"/>
          </a:xfrm>
          <a:prstGeom prst="roundRect">
            <a:avLst/>
          </a:prstGeom>
          <a:solidFill>
            <a:srgbClr val="FFFF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400" b="1" dirty="0" smtClean="0"/>
              <a:t>Питання модуля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1400" dirty="0" smtClean="0"/>
              <a:t>• Що є ключовими компонентами навчального процесу на моїх уроках?</a:t>
            </a:r>
            <a:br>
              <a:rPr lang="uk-UA" sz="1400" dirty="0" smtClean="0"/>
            </a:br>
            <a:r>
              <a:rPr lang="uk-UA" sz="1400" dirty="0" smtClean="0"/>
              <a:t>• Які можливості застосування на моїх уроках комп'ютерних технологій у рамках моделі «1 учень - 1 комп'ютер»?</a:t>
            </a:r>
            <a:br>
              <a:rPr lang="uk-UA" sz="1400" dirty="0" smtClean="0"/>
            </a:br>
            <a:r>
              <a:rPr lang="uk-UA" sz="1400" dirty="0" smtClean="0"/>
              <a:t>• Що зміниться в моїй роботі при впровадженні моделі «1 учень –</a:t>
            </a:r>
            <a:br>
              <a:rPr lang="uk-UA" sz="1400" dirty="0" smtClean="0"/>
            </a:br>
            <a:r>
              <a:rPr lang="uk-UA" sz="1400" dirty="0" smtClean="0"/>
              <a:t>1 комп'ютер»?</a:t>
            </a:r>
            <a:endParaRPr lang="ru-RU" sz="1400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714876" y="2714620"/>
            <a:ext cx="4104456" cy="571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400" b="1" dirty="0" smtClean="0"/>
              <a:t>Планування та оцінка моделі «1 учень – </a:t>
            </a:r>
            <a:br>
              <a:rPr lang="uk-UA" sz="1400" b="1" dirty="0" smtClean="0"/>
            </a:br>
            <a:r>
              <a:rPr lang="uk-UA" sz="1400" b="1" dirty="0" smtClean="0"/>
              <a:t>1 комп'ютер»</a:t>
            </a:r>
            <a:endParaRPr lang="ru-RU" sz="1400" b="1" dirty="0" smtClean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643438" y="3429000"/>
            <a:ext cx="4104456" cy="3000396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400" b="1" dirty="0" smtClean="0"/>
              <a:t>Питання модуля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1400" dirty="0" smtClean="0"/>
              <a:t>• У чому особливості навчального процесу в моделі «1 учень: 1 комп'ютер»?</a:t>
            </a:r>
            <a:br>
              <a:rPr lang="uk-UA" sz="1400" dirty="0" smtClean="0"/>
            </a:br>
            <a:r>
              <a:rPr lang="uk-UA" sz="1400" dirty="0" smtClean="0"/>
              <a:t>• Як ця модель змінює звичні уявлення про навчальний процес?</a:t>
            </a:r>
            <a:br>
              <a:rPr lang="uk-UA" sz="1400" dirty="0" smtClean="0"/>
            </a:br>
            <a:r>
              <a:rPr lang="uk-UA" sz="1400" dirty="0" smtClean="0"/>
              <a:t>• Як у ній здійснюється особистісно-орієнтована освіта?</a:t>
            </a:r>
            <a:br>
              <a:rPr lang="uk-UA" sz="1400" dirty="0" smtClean="0"/>
            </a:br>
            <a:r>
              <a:rPr lang="uk-UA" sz="1400" dirty="0" smtClean="0"/>
              <a:t>• Як ноутбуки будуть сприяти взаємодії з</a:t>
            </a:r>
            <a:br>
              <a:rPr lang="uk-UA" sz="1400" dirty="0" smtClean="0"/>
            </a:br>
            <a:r>
              <a:rPr lang="uk-UA" sz="1400" dirty="0" smtClean="0"/>
              <a:t> співтовариствами за межами школи з навчальною метою?</a:t>
            </a:r>
            <a:br>
              <a:rPr lang="uk-UA" sz="1400" dirty="0" smtClean="0"/>
            </a:br>
            <a:r>
              <a:rPr lang="uk-UA" sz="1400" dirty="0" smtClean="0"/>
              <a:t>• Як робота в моделі «1 учень -1комп'ютер» буде сприяти розвитку навичок мислення високого рівня?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6457890"/>
            <a:ext cx="2786050" cy="400110"/>
          </a:xfrm>
          <a:prstGeom prst="rect">
            <a:avLst/>
          </a:prstGeom>
          <a:solidFill>
            <a:srgbClr val="BCE292"/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Intel Education</a:t>
            </a:r>
            <a:endParaRPr lang="ru-RU" sz="20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1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448" y="116632"/>
            <a:ext cx="8229600" cy="136815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 </a:t>
            </a:r>
            <a:r>
              <a:rPr lang="en-US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Intel </a:t>
            </a:r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uk-UA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Навчальне</a:t>
            </a:r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середовище </a:t>
            </a:r>
            <a:b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«1 учень</a:t>
            </a:r>
            <a:r>
              <a:rPr lang="uk-UA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</a:t>
            </a:r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 комп'ютер»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700" y="1340768"/>
            <a:ext cx="4114800" cy="510895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Модуль 3</a:t>
            </a:r>
            <a:endParaRPr lang="ru-RU" sz="24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07601" y="1340768"/>
            <a:ext cx="4114800" cy="510896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uk-UA" sz="2400" b="1" dirty="0" smtClean="0">
                <a:solidFill>
                  <a:srgbClr val="000000"/>
                </a:solidFill>
              </a:rPr>
              <a:t>Модуль 4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29998" y="1988840"/>
            <a:ext cx="4104456" cy="7863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1800" b="1" dirty="0" smtClean="0">
                <a:solidFill>
                  <a:srgbClr val="000000"/>
                </a:solidFill>
              </a:rPr>
              <a:t>	</a:t>
            </a:r>
            <a:r>
              <a:rPr lang="ru-RU" sz="1600" dirty="0" err="1" smtClean="0">
                <a:solidFill>
                  <a:srgbClr val="000000"/>
                </a:solidFill>
              </a:rPr>
              <a:t>Планування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навчального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процесу</a:t>
            </a:r>
            <a:r>
              <a:rPr lang="ru-RU" sz="1600" dirty="0" smtClean="0">
                <a:solidFill>
                  <a:srgbClr val="000000"/>
                </a:solidFill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</a:rPr>
              <a:t>вирішення</a:t>
            </a:r>
            <a:r>
              <a:rPr lang="ru-RU" sz="1600" dirty="0" smtClean="0">
                <a:solidFill>
                  <a:srgbClr val="000000"/>
                </a:solidFill>
              </a:rPr>
              <a:t> проблем, </a:t>
            </a:r>
            <a:r>
              <a:rPr lang="ru-RU" sz="1600" dirty="0" err="1" smtClean="0">
                <a:solidFill>
                  <a:srgbClr val="000000"/>
                </a:solidFill>
              </a:rPr>
              <a:t>інтеграція</a:t>
            </a:r>
            <a:r>
              <a:rPr lang="ru-RU" sz="1600" dirty="0" smtClean="0">
                <a:solidFill>
                  <a:srgbClr val="000000"/>
                </a:solidFill>
              </a:rPr>
              <a:t> та </a:t>
            </a:r>
            <a:r>
              <a:rPr lang="ru-RU" sz="1600" dirty="0" err="1" smtClean="0">
                <a:solidFill>
                  <a:srgbClr val="000000"/>
                </a:solidFill>
              </a:rPr>
              <a:t>аналіз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246822" y="2871095"/>
            <a:ext cx="4247332" cy="3808310"/>
          </a:xfrm>
          <a:prstGeom prst="roundRect">
            <a:avLst/>
          </a:prstGeom>
          <a:solidFill>
            <a:srgbClr val="FFFF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err="1" smtClean="0">
                <a:solidFill>
                  <a:srgbClr val="000000"/>
                </a:solidFill>
              </a:rPr>
              <a:t>Питання</a:t>
            </a:r>
            <a:r>
              <a:rPr lang="ru-RU" sz="1600" b="1" dirty="0" smtClean="0">
                <a:solidFill>
                  <a:srgbClr val="000000"/>
                </a:solidFill>
              </a:rPr>
              <a:t> модуля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07601" y="2063442"/>
            <a:ext cx="4104456" cy="16153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1500" b="1" dirty="0" smtClean="0">
                <a:solidFill>
                  <a:srgbClr val="000000"/>
                </a:solidFill>
              </a:rPr>
              <a:t>Дистанційний </a:t>
            </a:r>
            <a:r>
              <a:rPr lang="uk-UA" sz="1500" dirty="0" smtClean="0">
                <a:solidFill>
                  <a:srgbClr val="000000"/>
                </a:solidFill>
              </a:rPr>
              <a:t>призначений для самостійного опанування в умовах мережевої взаємодії з навчальною групою. </a:t>
            </a:r>
            <a:r>
              <a:rPr lang="ru-RU" sz="1500" dirty="0" smtClean="0">
                <a:solidFill>
                  <a:srgbClr val="000000"/>
                </a:solidFill>
              </a:rPr>
              <a:t>Модуль </a:t>
            </a:r>
            <a:r>
              <a:rPr lang="ru-RU" sz="1500" dirty="0" err="1" smtClean="0">
                <a:solidFill>
                  <a:srgbClr val="000000"/>
                </a:solidFill>
              </a:rPr>
              <a:t>містить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</a:rPr>
              <a:t>дев'ять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</a:rPr>
              <a:t>завдань</a:t>
            </a:r>
            <a:r>
              <a:rPr lang="ru-RU" sz="1500" dirty="0" smtClean="0">
                <a:solidFill>
                  <a:srgbClr val="000000"/>
                </a:solidFill>
              </a:rPr>
              <a:t>, </a:t>
            </a:r>
            <a:r>
              <a:rPr lang="ru-RU" sz="1500" dirty="0" err="1" smtClean="0">
                <a:solidFill>
                  <a:srgbClr val="000000"/>
                </a:solidFill>
              </a:rPr>
              <a:t>які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</a:rPr>
              <a:t>потрібно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</a:rPr>
              <a:t>виконати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 err="1" smtClean="0">
                <a:solidFill>
                  <a:srgbClr val="000000"/>
                </a:solidFill>
              </a:rPr>
              <a:t>протягом</a:t>
            </a:r>
            <a:r>
              <a:rPr lang="ru-RU" sz="1500" dirty="0" smtClean="0">
                <a:solidFill>
                  <a:srgbClr val="000000"/>
                </a:solidFill>
              </a:rPr>
              <a:t> одного </a:t>
            </a:r>
            <a:r>
              <a:rPr lang="ru-RU" sz="1500" dirty="0" err="1" smtClean="0">
                <a:solidFill>
                  <a:srgbClr val="000000"/>
                </a:solidFill>
              </a:rPr>
              <a:t>шкільного</a:t>
            </a:r>
            <a:r>
              <a:rPr lang="ru-RU" sz="1500" dirty="0" smtClean="0">
                <a:solidFill>
                  <a:srgbClr val="000000"/>
                </a:solidFill>
              </a:rPr>
              <a:t> року.</a:t>
            </a:r>
            <a:endParaRPr lang="ru-RU" sz="1500" b="1" dirty="0" smtClean="0">
              <a:solidFill>
                <a:srgbClr val="000000"/>
              </a:solidFill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643438" y="3861048"/>
            <a:ext cx="4104456" cy="2425472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err="1" smtClean="0">
                <a:solidFill>
                  <a:srgbClr val="000000"/>
                </a:solidFill>
              </a:rPr>
              <a:t>Питання</a:t>
            </a:r>
            <a:r>
              <a:rPr lang="ru-RU" sz="1600" b="1" dirty="0" smtClean="0">
                <a:solidFill>
                  <a:srgbClr val="000000"/>
                </a:solidFill>
              </a:rPr>
              <a:t> модуля </a:t>
            </a:r>
          </a:p>
          <a:p>
            <a:pPr marL="0" indent="0"/>
            <a:r>
              <a:rPr lang="ru-RU" sz="1600" dirty="0" smtClean="0">
                <a:solidFill>
                  <a:srgbClr val="000000"/>
                </a:solidFill>
              </a:rPr>
              <a:t>Як </a:t>
            </a:r>
            <a:r>
              <a:rPr lang="ru-RU" sz="1600" dirty="0" err="1" smtClean="0">
                <a:solidFill>
                  <a:srgbClr val="000000"/>
                </a:solidFill>
              </a:rPr>
              <a:t>педагогічне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співтовариство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може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сприяти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безперервному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навчанню</a:t>
            </a:r>
            <a:r>
              <a:rPr lang="ru-RU" sz="16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 typeface="Arial" pitchFamily="34" charset="0"/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• Як </a:t>
            </a:r>
            <a:r>
              <a:rPr lang="ru-RU" sz="1600" dirty="0" err="1" smtClean="0">
                <a:solidFill>
                  <a:srgbClr val="000000"/>
                </a:solidFill>
              </a:rPr>
              <a:t>можна</a:t>
            </a:r>
            <a:r>
              <a:rPr lang="ru-RU" sz="1600" dirty="0" smtClean="0">
                <a:solidFill>
                  <a:srgbClr val="000000"/>
                </a:solidFill>
              </a:rPr>
              <a:t> весь час бути в </a:t>
            </a:r>
            <a:r>
              <a:rPr lang="ru-RU" sz="1600" dirty="0" err="1" smtClean="0">
                <a:solidFill>
                  <a:srgbClr val="000000"/>
                </a:solidFill>
              </a:rPr>
              <a:t>курсі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нових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комп'ютерних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технологій</a:t>
            </a:r>
            <a:r>
              <a:rPr lang="ru-RU" sz="16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 typeface="Arial" pitchFamily="34" charset="0"/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• </a:t>
            </a:r>
            <a:r>
              <a:rPr lang="ru-RU" sz="1600" dirty="0" err="1" smtClean="0">
                <a:solidFill>
                  <a:srgbClr val="000000"/>
                </a:solidFill>
              </a:rPr>
              <a:t>Наскільки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краще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Ви</a:t>
            </a:r>
            <a:r>
              <a:rPr lang="ru-RU" sz="1600" dirty="0" smtClean="0">
                <a:solidFill>
                  <a:srgbClr val="000000"/>
                </a:solidFill>
              </a:rPr>
              <a:t> стали </a:t>
            </a:r>
            <a:r>
              <a:rPr lang="ru-RU" sz="1600" dirty="0" err="1" smtClean="0">
                <a:solidFill>
                  <a:srgbClr val="000000"/>
                </a:solidFill>
              </a:rPr>
              <a:t>володіти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комп'ютерними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технологіями</a:t>
            </a:r>
            <a:r>
              <a:rPr lang="ru-RU" sz="1400" dirty="0" smtClean="0">
                <a:solidFill>
                  <a:srgbClr val="000000"/>
                </a:solidFill>
              </a:rPr>
              <a:t>?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403" y="3393281"/>
            <a:ext cx="40719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000000"/>
                </a:solidFill>
              </a:rPr>
              <a:t>Які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ключові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моменти</a:t>
            </a:r>
            <a:r>
              <a:rPr lang="ru-RU" sz="1600" dirty="0" smtClean="0">
                <a:solidFill>
                  <a:srgbClr val="000000"/>
                </a:solidFill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</a:rPr>
              <a:t>пов'язані</a:t>
            </a:r>
            <a:r>
              <a:rPr lang="ru-RU" sz="1600" dirty="0" smtClean="0">
                <a:solidFill>
                  <a:srgbClr val="000000"/>
                </a:solidFill>
              </a:rPr>
              <a:t> з </a:t>
            </a:r>
            <a:r>
              <a:rPr lang="ru-RU" sz="1600" dirty="0" err="1" smtClean="0">
                <a:solidFill>
                  <a:srgbClr val="000000"/>
                </a:solidFill>
              </a:rPr>
              <a:t>плануванням</a:t>
            </a:r>
            <a:r>
              <a:rPr lang="ru-RU" sz="1600" dirty="0" smtClean="0">
                <a:solidFill>
                  <a:srgbClr val="000000"/>
                </a:solidFill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</a:rPr>
              <a:t>слід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взяти</a:t>
            </a:r>
            <a:r>
              <a:rPr lang="ru-RU" sz="1600" dirty="0" smtClean="0">
                <a:solidFill>
                  <a:srgbClr val="000000"/>
                </a:solidFill>
              </a:rPr>
              <a:t> до </a:t>
            </a:r>
            <a:r>
              <a:rPr lang="ru-RU" sz="1600" dirty="0" err="1" smtClean="0">
                <a:solidFill>
                  <a:srgbClr val="000000"/>
                </a:solidFill>
              </a:rPr>
              <a:t>уваги</a:t>
            </a:r>
            <a:r>
              <a:rPr lang="ru-RU" sz="1600" dirty="0" smtClean="0">
                <a:solidFill>
                  <a:srgbClr val="000000"/>
                </a:solidFill>
              </a:rPr>
              <a:t> перед </a:t>
            </a:r>
            <a:r>
              <a:rPr lang="ru-RU" sz="1600" dirty="0" err="1" smtClean="0">
                <a:solidFill>
                  <a:srgbClr val="000000"/>
                </a:solidFill>
              </a:rPr>
              <a:t>тим</a:t>
            </a:r>
            <a:r>
              <a:rPr lang="ru-RU" sz="1600" dirty="0" smtClean="0">
                <a:solidFill>
                  <a:srgbClr val="000000"/>
                </a:solidFill>
              </a:rPr>
              <a:t>, як </a:t>
            </a:r>
            <a:r>
              <a:rPr lang="ru-RU" sz="1600" dirty="0" err="1" smtClean="0">
                <a:solidFill>
                  <a:srgbClr val="000000"/>
                </a:solidFill>
              </a:rPr>
              <a:t>впроваджувати</a:t>
            </a:r>
            <a:r>
              <a:rPr lang="ru-RU" sz="1600" dirty="0" smtClean="0">
                <a:solidFill>
                  <a:srgbClr val="000000"/>
                </a:solidFill>
              </a:rPr>
              <a:t> модель «1 </a:t>
            </a:r>
            <a:r>
              <a:rPr lang="ru-RU" sz="1600" dirty="0" err="1" smtClean="0">
                <a:solidFill>
                  <a:srgbClr val="000000"/>
                </a:solidFill>
              </a:rPr>
              <a:t>учень</a:t>
            </a:r>
            <a:r>
              <a:rPr lang="ru-RU" sz="1600" dirty="0" smtClean="0">
                <a:solidFill>
                  <a:srgbClr val="000000"/>
                </a:solidFill>
              </a:rPr>
              <a:t> - 1комп'ютер» в </a:t>
            </a:r>
            <a:r>
              <a:rPr lang="ru-RU" sz="1600" dirty="0" err="1" smtClean="0">
                <a:solidFill>
                  <a:srgbClr val="000000"/>
                </a:solidFill>
              </a:rPr>
              <a:t>школі</a:t>
            </a:r>
            <a:r>
              <a:rPr lang="ru-RU" sz="1600" dirty="0" smtClean="0">
                <a:solidFill>
                  <a:srgbClr val="000000"/>
                </a:solidFill>
              </a:rPr>
              <a:t>?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• </a:t>
            </a:r>
            <a:r>
              <a:rPr lang="ru-RU" sz="1600" dirty="0" err="1" smtClean="0">
                <a:solidFill>
                  <a:srgbClr val="000000"/>
                </a:solidFill>
              </a:rPr>
              <a:t>Наскільки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впевнено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ви</a:t>
            </a:r>
            <a:r>
              <a:rPr lang="ru-RU" sz="1600" dirty="0" smtClean="0">
                <a:solidFill>
                  <a:srgbClr val="000000"/>
                </a:solidFill>
              </a:rPr>
              <a:t> можете </a:t>
            </a:r>
            <a:r>
              <a:rPr lang="ru-RU" sz="1600" dirty="0" err="1" smtClean="0">
                <a:solidFill>
                  <a:srgbClr val="000000"/>
                </a:solidFill>
              </a:rPr>
              <a:t>розвязувати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технічні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проблеми</a:t>
            </a:r>
            <a:r>
              <a:rPr lang="ru-RU" sz="1600" dirty="0" smtClean="0">
                <a:solidFill>
                  <a:srgbClr val="000000"/>
                </a:solidFill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</a:rPr>
              <a:t>що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виникають</a:t>
            </a:r>
            <a:r>
              <a:rPr lang="ru-RU" sz="1600" dirty="0" smtClean="0">
                <a:solidFill>
                  <a:srgbClr val="000000"/>
                </a:solidFill>
              </a:rPr>
              <a:t> на уроках в </a:t>
            </a:r>
            <a:r>
              <a:rPr lang="ru-RU" sz="1600" dirty="0" err="1" smtClean="0">
                <a:solidFill>
                  <a:srgbClr val="000000"/>
                </a:solidFill>
              </a:rPr>
              <a:t>середовищ</a:t>
            </a:r>
            <a:r>
              <a:rPr lang="uk-UA" sz="1600" dirty="0" smtClean="0">
                <a:solidFill>
                  <a:srgbClr val="000000"/>
                </a:solidFill>
              </a:rPr>
              <a:t>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«1 </a:t>
            </a:r>
            <a:r>
              <a:rPr lang="ru-RU" sz="1600" dirty="0" err="1" smtClean="0">
                <a:solidFill>
                  <a:srgbClr val="000000"/>
                </a:solidFill>
              </a:rPr>
              <a:t>учень</a:t>
            </a:r>
            <a:r>
              <a:rPr lang="ru-RU" sz="1600" dirty="0" smtClean="0">
                <a:solidFill>
                  <a:srgbClr val="000000"/>
                </a:solidFill>
              </a:rPr>
              <a:t>: 1 </a:t>
            </a:r>
            <a:r>
              <a:rPr lang="ru-RU" sz="1600" dirty="0" err="1" smtClean="0">
                <a:solidFill>
                  <a:srgbClr val="000000"/>
                </a:solidFill>
              </a:rPr>
              <a:t>комп'ютер</a:t>
            </a:r>
            <a:r>
              <a:rPr lang="ru-RU" sz="1600" dirty="0" smtClean="0">
                <a:solidFill>
                  <a:srgbClr val="000000"/>
                </a:solidFill>
              </a:rPr>
              <a:t>»?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• Як </a:t>
            </a:r>
            <a:r>
              <a:rPr lang="ru-RU" sz="1600" dirty="0" err="1" smtClean="0">
                <a:solidFill>
                  <a:srgbClr val="000000"/>
                </a:solidFill>
              </a:rPr>
              <a:t>можна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сприяти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формуванню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навичок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вирішення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технічних</a:t>
            </a:r>
            <a:r>
              <a:rPr lang="ru-RU" sz="1600" dirty="0" smtClean="0">
                <a:solidFill>
                  <a:srgbClr val="000000"/>
                </a:solidFill>
              </a:rPr>
              <a:t> проблем в </a:t>
            </a:r>
            <a:r>
              <a:rPr lang="ru-RU" sz="1600" dirty="0" err="1" smtClean="0">
                <a:solidFill>
                  <a:srgbClr val="000000"/>
                </a:solidFill>
              </a:rPr>
              <a:t>учнів</a:t>
            </a:r>
            <a:r>
              <a:rPr lang="ru-RU" sz="1600" dirty="0" smtClean="0">
                <a:solidFill>
                  <a:srgbClr val="000000"/>
                </a:solidFill>
              </a:rPr>
              <a:t>?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• Як ваше </a:t>
            </a:r>
            <a:r>
              <a:rPr lang="ru-RU" sz="1600" dirty="0" err="1" smtClean="0">
                <a:solidFill>
                  <a:srgbClr val="000000"/>
                </a:solidFill>
              </a:rPr>
              <a:t>розуміння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моделі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</a:rPr>
              <a:t>змінилося</a:t>
            </a:r>
            <a:r>
              <a:rPr lang="ru-RU" sz="1600" dirty="0" smtClean="0">
                <a:solidFill>
                  <a:srgbClr val="000000"/>
                </a:solidFill>
              </a:rPr>
              <a:t> в </a:t>
            </a:r>
            <a:r>
              <a:rPr lang="ru-RU" sz="1600" dirty="0" err="1" smtClean="0">
                <a:solidFill>
                  <a:srgbClr val="000000"/>
                </a:solidFill>
              </a:rPr>
              <a:t>порівнянні</a:t>
            </a:r>
            <a:r>
              <a:rPr lang="ru-RU" sz="1600" dirty="0" smtClean="0">
                <a:solidFill>
                  <a:srgbClr val="000000"/>
                </a:solidFill>
              </a:rPr>
              <a:t> з початком </a:t>
            </a:r>
            <a:r>
              <a:rPr lang="ru-RU" sz="1600" dirty="0" err="1" smtClean="0">
                <a:solidFill>
                  <a:srgbClr val="000000"/>
                </a:solidFill>
              </a:rPr>
              <a:t>тренінгу</a:t>
            </a:r>
            <a:r>
              <a:rPr lang="ru-RU" sz="1600" dirty="0" smtClean="0">
                <a:solidFill>
                  <a:srgbClr val="000000"/>
                </a:solidFill>
              </a:rPr>
              <a:t>?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6396335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Intel Education</a:t>
            </a:r>
            <a:endParaRPr lang="ru-RU" sz="24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08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285728"/>
            <a:ext cx="8856984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Електронний підручник</a:t>
            </a:r>
            <a:b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6396335"/>
            <a:ext cx="2786050" cy="461665"/>
          </a:xfrm>
          <a:prstGeom prst="rect">
            <a:avLst/>
          </a:prstGeom>
          <a:solidFill>
            <a:srgbClr val="BCE292"/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Intel Education</a:t>
            </a:r>
            <a:endParaRPr lang="ru-RU" sz="24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  <p:pic>
        <p:nvPicPr>
          <p:cNvPr id="21" name="Рисунок 20" descr="1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285860"/>
            <a:ext cx="7297989" cy="497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488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1824"/>
            <a:ext cx="8856984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Електронний підручник.</a:t>
            </a:r>
            <a:b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uk-UA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сновні можливості</a:t>
            </a:r>
            <a:endParaRPr lang="ru-RU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2060848"/>
            <a:ext cx="4032448" cy="936104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indent="0" algn="ctr">
              <a:lnSpc>
                <a:spcPts val="1600"/>
              </a:lnSpc>
              <a:buNone/>
            </a:pPr>
            <a:r>
              <a:rPr lang="uk-UA" sz="1800" dirty="0" smtClean="0"/>
              <a:t>Інтерактивні текстові поля</a:t>
            </a:r>
          </a:p>
          <a:p>
            <a:pPr marL="0" indent="0" algn="ctr">
              <a:lnSpc>
                <a:spcPts val="1600"/>
              </a:lnSpc>
              <a:buNone/>
            </a:pPr>
            <a:r>
              <a:rPr lang="uk-UA" sz="1800" dirty="0" smtClean="0"/>
              <a:t> Відповіді на питання, запис ідей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4509120"/>
            <a:ext cx="3024336" cy="840093"/>
          </a:xfrm>
          <a:prstGeom prst="roundRect">
            <a:avLst/>
          </a:prstGeom>
          <a:solidFill>
            <a:srgbClr val="FFFFCC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Посилання</a:t>
            </a:r>
            <a:br>
              <a:rPr lang="uk-UA" sz="1800" dirty="0" smtClean="0"/>
            </a:br>
            <a:r>
              <a:rPr lang="uk-UA" sz="1800" dirty="0" smtClean="0"/>
              <a:t>на Довідкове керівництво </a:t>
            </a:r>
            <a:r>
              <a:rPr lang="uk-UA" sz="1800" dirty="0" err="1" smtClean="0"/>
              <a:t>Intel</a:t>
            </a:r>
            <a:r>
              <a:rPr lang="uk-UA" sz="1800" dirty="0" smtClean="0"/>
              <a:t> ® </a:t>
            </a:r>
            <a:r>
              <a:rPr lang="uk-UA" sz="1800" dirty="0" err="1" smtClean="0"/>
              <a:t>Education</a:t>
            </a:r>
            <a:endParaRPr lang="ru-RU" sz="18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68144" y="3143248"/>
            <a:ext cx="3024336" cy="1005832"/>
          </a:xfrm>
          <a:prstGeom prst="roundRect">
            <a:avLst/>
          </a:prstGeom>
          <a:solidFill>
            <a:srgbClr val="FFFF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Ведення</a:t>
            </a:r>
            <a:br>
              <a:rPr lang="uk-UA" sz="1800" dirty="0" smtClean="0"/>
            </a:br>
            <a:r>
              <a:rPr lang="uk-UA" sz="1800" dirty="0" smtClean="0"/>
              <a:t>коментарів, закладок, виділення тексту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l-zhytnyk\Documents\!Documents\Presentation\Design\2010 Design\Pics\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34" t="-209" r="11468" b="209"/>
          <a:stretch/>
        </p:blipFill>
        <p:spPr bwMode="auto">
          <a:xfrm>
            <a:off x="3720783" y="3100454"/>
            <a:ext cx="1747022" cy="234477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868144" y="4509120"/>
            <a:ext cx="3024336" cy="808411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Гіперпосилання на ресурси та приклади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7544" y="3212976"/>
            <a:ext cx="3024336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Легка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навігація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555776" y="5517232"/>
            <a:ext cx="4032448" cy="840726"/>
          </a:xfrm>
          <a:prstGeom prst="roundRect">
            <a:avLst/>
          </a:prstGeom>
          <a:solidFill>
            <a:srgbClr val="FFFF00"/>
          </a:solidFill>
          <a:ln>
            <a:solidFill>
              <a:srgbClr val="FFCC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1800" dirty="0" smtClean="0"/>
              <a:t>Збереження  всіх правок, міток  та закладок</a:t>
            </a:r>
            <a:endParaRPr lang="en-US" sz="1800" b="1" dirty="0" smtClean="0"/>
          </a:p>
        </p:txBody>
      </p:sp>
      <p:sp>
        <p:nvSpPr>
          <p:cNvPr id="6" name="Стрелка вниз 5"/>
          <p:cNvSpPr/>
          <p:nvPr/>
        </p:nvSpPr>
        <p:spPr>
          <a:xfrm rot="19678201">
            <a:off x="7092280" y="2624843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236296" y="4244599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330861">
            <a:off x="6984161" y="5863580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7512046">
            <a:off x="1835696" y="5863580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1664418" y="4221088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3180676">
            <a:off x="1700206" y="2631973"/>
            <a:ext cx="288032" cy="216024"/>
          </a:xfrm>
          <a:prstGeom prst="downArrow">
            <a:avLst/>
          </a:prstGeom>
          <a:solidFill>
            <a:srgbClr val="FF99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6396335"/>
            <a:ext cx="3214678" cy="461665"/>
          </a:xfrm>
          <a:prstGeom prst="rect">
            <a:avLst/>
          </a:prstGeom>
          <a:solidFill>
            <a:srgbClr val="BCE292"/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Intel Education</a:t>
            </a:r>
            <a:endParaRPr lang="ru-RU" sz="24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88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Другая 3">
      <a:dk1>
        <a:sysClr val="windowText" lastClr="000000"/>
      </a:dk1>
      <a:lt1>
        <a:sysClr val="window" lastClr="FFFFFF"/>
      </a:lt1>
      <a:dk2>
        <a:srgbClr val="D8D8D8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C86EF0"/>
      </a:accent6>
      <a:hlink>
        <a:srgbClr val="00C8C3"/>
      </a:hlink>
      <a:folHlink>
        <a:srgbClr val="A116E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629 - копия</Template>
  <TotalTime>4561</TotalTime>
  <Words>422</Words>
  <Application>Microsoft Office PowerPoint</Application>
  <PresentationFormat>Экран (4:3)</PresentationFormat>
  <Paragraphs>83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Diseño predeterminado</vt:lpstr>
      <vt:lpstr>1_Diseño predeterminado</vt:lpstr>
      <vt:lpstr>Підготовка вчителів до використання ІКТ  у навчально-виховному процесі  за моделлю навчання  «1 учень - 1 комп’ютер»</vt:lpstr>
      <vt:lpstr>Багаторівнева підготовка вчителів</vt:lpstr>
      <vt:lpstr>Слайд 3</vt:lpstr>
      <vt:lpstr>Модулі базового  курсу “1 учень – 1 комп’ютер” </vt:lpstr>
      <vt:lpstr>В перспективі –  адаптація та впровадження курсу Intel   «Навчальне середовище  «1 учень - 1 комп'ютер»  </vt:lpstr>
      <vt:lpstr>Курс Intel «Навчальне середовище  «1 учень - 1 комп'ютер» </vt:lpstr>
      <vt:lpstr>Курс Intel «Навчальне середовище  «1 учень - 1 комп'ютер»  </vt:lpstr>
      <vt:lpstr>Електронний підручник </vt:lpstr>
      <vt:lpstr>Електронний підручник. Основні можливості</vt:lpstr>
      <vt:lpstr>Слайд 10</vt:lpstr>
    </vt:vector>
  </TitlesOfParts>
  <Company>IITZO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Gushchyna</dc:creator>
  <cp:lastModifiedBy>Your User Name</cp:lastModifiedBy>
  <cp:revision>59</cp:revision>
  <cp:lastPrinted>2010-10-06T16:36:36Z</cp:lastPrinted>
  <dcterms:created xsi:type="dcterms:W3CDTF">2010-09-24T10:15:22Z</dcterms:created>
  <dcterms:modified xsi:type="dcterms:W3CDTF">2010-10-26T12:44:59Z</dcterms:modified>
</cp:coreProperties>
</file>