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7" r:id="rId11"/>
    <p:sldId id="267" r:id="rId12"/>
    <p:sldId id="278" r:id="rId13"/>
    <p:sldId id="279" r:id="rId14"/>
    <p:sldId id="280" r:id="rId15"/>
    <p:sldId id="281" r:id="rId16"/>
    <p:sldId id="282" r:id="rId17"/>
    <p:sldId id="272" r:id="rId18"/>
    <p:sldId id="273" r:id="rId19"/>
    <p:sldId id="274" r:id="rId20"/>
    <p:sldId id="275" r:id="rId21"/>
    <p:sldId id="257" r:id="rId22"/>
    <p:sldId id="276" r:id="rId23"/>
    <p:sldId id="283" r:id="rId24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686"/>
    <a:srgbClr val="1A396C"/>
    <a:srgbClr val="007BC2"/>
    <a:srgbClr val="E37416"/>
    <a:srgbClr val="F0A466"/>
    <a:srgbClr val="E9F6FD"/>
    <a:srgbClr val="D5EDFB"/>
    <a:srgbClr val="AFDD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6" autoAdjust="0"/>
    <p:restoredTop sz="94678" autoAdjust="0"/>
  </p:normalViewPr>
  <p:slideViewPr>
    <p:cSldViewPr>
      <p:cViewPr>
        <p:scale>
          <a:sx n="61" d="100"/>
          <a:sy n="61" d="100"/>
        </p:scale>
        <p:origin x="-906" y="114"/>
      </p:cViewPr>
      <p:guideLst>
        <p:guide orient="horz" pos="2069"/>
        <p:guide pos="1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88" y="-90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060810810810811"/>
          <c:y val="3.3766233766233784E-2"/>
          <c:w val="0.8125"/>
          <c:h val="0.59220779220779252"/>
        </c:manualLayout>
      </c:layout>
      <c:bar3DChart>
        <c:barDir val="col"/>
        <c:grouping val="clustered"/>
        <c:ser>
          <c:idx val="0"/>
          <c:order val="0"/>
          <c:tx>
            <c:strRef>
              <c:f>Лист2!$C$3</c:f>
              <c:strCache>
                <c:ptCount val="1"/>
                <c:pt idx="0">
                  <c:v>К-сть ЗНЗ (станом на 1.04)</c:v>
                </c:pt>
              </c:strCache>
            </c:strRef>
          </c:tx>
          <c:spPr>
            <a:solidFill>
              <a:srgbClr val="3366FF"/>
            </a:solidFill>
            <a:ln w="14699">
              <a:solidFill>
                <a:srgbClr val="000000"/>
              </a:solidFill>
              <a:prstDash val="solid"/>
            </a:ln>
          </c:spPr>
          <c:dLbls>
            <c:spPr>
              <a:noFill/>
              <a:ln w="29398">
                <a:noFill/>
              </a:ln>
            </c:spPr>
            <c:txPr>
              <a:bodyPr/>
              <a:lstStyle/>
              <a:p>
                <a:pPr>
                  <a:defRPr sz="1331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Лист2!$B$4:$B$18</c:f>
              <c:strCache>
                <c:ptCount val="15"/>
                <c:pt idx="0">
                  <c:v>Дніпропетровська обл.</c:v>
                </c:pt>
                <c:pt idx="1">
                  <c:v>Донецька обл.</c:v>
                </c:pt>
                <c:pt idx="2">
                  <c:v>Запорізська обл.</c:v>
                </c:pt>
                <c:pt idx="3">
                  <c:v>Київ</c:v>
                </c:pt>
                <c:pt idx="4">
                  <c:v>Київська обл.</c:v>
                </c:pt>
                <c:pt idx="5">
                  <c:v>АРК</c:v>
                </c:pt>
                <c:pt idx="6">
                  <c:v>Севастополь</c:v>
                </c:pt>
                <c:pt idx="7">
                  <c:v>Луганська обл.</c:v>
                </c:pt>
                <c:pt idx="8">
                  <c:v>Миколаївська обл.</c:v>
                </c:pt>
                <c:pt idx="9">
                  <c:v>Одеська обл.</c:v>
                </c:pt>
                <c:pt idx="10">
                  <c:v>Полтавська обл.</c:v>
                </c:pt>
                <c:pt idx="11">
                  <c:v>Рівненська обл.</c:v>
                </c:pt>
                <c:pt idx="12">
                  <c:v>Сумська обл.</c:v>
                </c:pt>
                <c:pt idx="13">
                  <c:v>Харківська</c:v>
                </c:pt>
                <c:pt idx="14">
                  <c:v>Херсонська обл. </c:v>
                </c:pt>
              </c:strCache>
            </c:strRef>
          </c:cat>
          <c:val>
            <c:numRef>
              <c:f>Лист2!$C$4:$C$18</c:f>
              <c:numCache>
                <c:formatCode>General</c:formatCode>
                <c:ptCount val="15"/>
                <c:pt idx="0">
                  <c:v>2</c:v>
                </c:pt>
                <c:pt idx="1">
                  <c:v>3</c:v>
                </c:pt>
                <c:pt idx="2">
                  <c:v>0</c:v>
                </c:pt>
                <c:pt idx="3">
                  <c:v>6</c:v>
                </c:pt>
                <c:pt idx="4">
                  <c:v>9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4</c:v>
                </c:pt>
                <c:pt idx="10">
                  <c:v>7</c:v>
                </c:pt>
                <c:pt idx="11">
                  <c:v>1</c:v>
                </c:pt>
                <c:pt idx="12">
                  <c:v>3</c:v>
                </c:pt>
                <c:pt idx="13">
                  <c:v>0</c:v>
                </c:pt>
                <c:pt idx="14">
                  <c:v>2</c:v>
                </c:pt>
              </c:numCache>
            </c:numRef>
          </c:val>
        </c:ser>
        <c:dLbls>
          <c:showVal val="1"/>
        </c:dLbls>
        <c:gapWidth val="100"/>
        <c:shape val="cylinder"/>
        <c:axId val="78125312"/>
        <c:axId val="78163968"/>
        <c:axId val="0"/>
      </c:bar3DChart>
      <c:catAx>
        <c:axId val="78125312"/>
        <c:scaling>
          <c:orientation val="minMax"/>
        </c:scaling>
        <c:axPos val="b"/>
        <c:numFmt formatCode="General" sourceLinked="1"/>
        <c:tickLblPos val="low"/>
        <c:spPr>
          <a:ln w="3675">
            <a:solidFill>
              <a:srgbClr val="000000"/>
            </a:solidFill>
            <a:prstDash val="solid"/>
          </a:ln>
        </c:spPr>
        <c:txPr>
          <a:bodyPr rot="-342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8163968"/>
        <c:crosses val="autoZero"/>
        <c:auto val="1"/>
        <c:lblAlgn val="ctr"/>
        <c:lblOffset val="100"/>
        <c:tickLblSkip val="1"/>
        <c:tickMarkSkip val="1"/>
      </c:catAx>
      <c:valAx>
        <c:axId val="78163968"/>
        <c:scaling>
          <c:orientation val="minMax"/>
        </c:scaling>
        <c:axPos val="l"/>
        <c:majorGridlines>
          <c:spPr>
            <a:ln w="36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6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8125312"/>
        <c:crosses val="autoZero"/>
        <c:crossBetween val="between"/>
      </c:valAx>
      <c:spPr>
        <a:noFill/>
        <a:ln w="29398">
          <a:noFill/>
        </a:ln>
      </c:spPr>
    </c:plotArea>
    <c:plotVisOnly val="1"/>
    <c:dispBlanksAs val="gap"/>
  </c:chart>
  <c:spPr>
    <a:solidFill>
      <a:srgbClr val="FFFFFF"/>
    </a:solidFill>
    <a:ln w="36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231626367879846"/>
          <c:y val="0"/>
          <c:w val="0.7309473251064087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3"/>
              <c:delete val="1"/>
            </c:dLbl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60</c:v>
                </c:pt>
                <c:pt idx="2">
                  <c:v>50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повністю згоден</c:v>
                </c:pt>
                <c:pt idx="1">
                  <c:v>згоден</c:v>
                </c:pt>
                <c:pt idx="2">
                  <c:v>не згоден</c:v>
                </c:pt>
                <c:pt idx="3">
                  <c:v>не відповіли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46.9</c:v>
                </c:pt>
                <c:pt idx="1">
                  <c:v>49</c:v>
                </c:pt>
                <c:pt idx="2">
                  <c:v>3.7</c:v>
                </c:pt>
                <c:pt idx="3">
                  <c:v>0.4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B942BB-8F09-4BEC-A067-CE7496252D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972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52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2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907"/>
            <a:ext cx="533527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87B4F6-52B5-482E-B8DA-87FFD05FC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59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7B4F6-52B5-482E-B8DA-87FFD05FC98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F6B19-F4F8-4C6B-86C4-5CDC02DF659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FFA1F1-C1DA-4B5A-9D7E-44A18517A1D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FFA1F1-C1DA-4B5A-9D7E-44A18517A1D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EF0D41-85A6-4850-9A5E-D69223A779A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4F9B0-52D9-46E4-A099-5855548D351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7EA8C5-4E66-46FD-A126-BD2DAC4FF21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2F2B80-7AAB-4842-8E60-3297591299A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A9764-6917-45DF-B6C8-74FB413D737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7B4F6-52B5-482E-B8DA-87FFD05FC98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1F1CA2-6889-4E1B-8ECA-2D7AA138603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9F4A8-A230-400C-AD5F-D9145F60353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F1180-693B-4626-AD77-4A8C73EE306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BDEEFF-ACAB-49C0-94D7-BD10F215EAC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6783FD-8B2D-4EB8-B9C8-BDCF167477B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EF25FE-614E-4D6A-B608-4F8309612BC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6671A-04E0-4364-8E2C-14DDD442144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9484AD-95E7-43D7-AB89-B408FA406B0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E1F545-2466-48A6-86FE-CA4D907DC09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dt" sz="half" idx="2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365" name="Rectangle 5"/>
          <p:cNvSpPr>
            <a:spLocks noChangeArrowheads="1"/>
          </p:cNvSpPr>
          <p:nvPr userDrawn="1"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  <a:endParaRPr lang="ru-RU"/>
          </a:p>
        </p:txBody>
      </p:sp>
      <p:sp>
        <p:nvSpPr>
          <p:cNvPr id="143366" name="Rectangle 6"/>
          <p:cNvSpPr>
            <a:spLocks noChangeArrowheads="1"/>
          </p:cNvSpPr>
          <p:nvPr userDrawn="1"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  <a:endParaRPr lang="ru-RU"/>
          </a:p>
        </p:txBody>
      </p:sp>
      <p:sp>
        <p:nvSpPr>
          <p:cNvPr id="143368" name="Rectangle 8"/>
          <p:cNvSpPr>
            <a:spLocks noChangeArrowheads="1"/>
          </p:cNvSpPr>
          <p:nvPr userDrawn="1"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69" name="Rectangle 9"/>
          <p:cNvSpPr>
            <a:spLocks noChangeArrowheads="1"/>
          </p:cNvSpPr>
          <p:nvPr userDrawn="1"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72" name="Line 12"/>
          <p:cNvSpPr>
            <a:spLocks noChangeShapeType="1"/>
          </p:cNvSpPr>
          <p:nvPr userDrawn="1"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43385" name="Picture 25" descr="GEARS4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</p:spPr>
      </p:pic>
      <p:pic>
        <p:nvPicPr>
          <p:cNvPr id="143387" name="Picture 27" descr="rabot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</p:spPr>
      </p:pic>
      <p:pic>
        <p:nvPicPr>
          <p:cNvPr id="143384" name="Picture 24" descr="0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0A8E5-7C67-4C54-99AE-13935128B48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5C91C-CA31-4FC7-91DF-ECB3F7A557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419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954AE-A6A7-4C1D-80B9-FBDB740B6EB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F7E0-2415-452A-BAAC-138AFD161E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404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841F2-F206-48E3-B54B-F4020EC8C23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AFC13-162E-474C-A2DE-5F78D99D1E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774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C2997-26EE-4F68-AD2C-B4BA12B9CF2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9C3E0-B827-4092-B87C-7385DE01E5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561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3B248-72A0-489D-A6AE-166ED2D8A3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51631-AE27-43AD-89B8-A88EDCAD2F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948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FD7E-4C4D-4398-B45C-259774B551C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B02E-B4A7-4EB1-BCA2-401C47331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020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F956A-9FA5-48EC-A1F3-A1394E5253B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0201E-028A-4255-BCFC-DAD03C24AB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820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DBDD-D892-4CCF-B64D-F4A479F97C2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0842-93DA-49A9-AEEC-B2AC3EF834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09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45375-4316-4456-A69D-5124E5526B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D1F93-D29E-40C3-B858-B480DDD2DE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932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6BC6A-B31E-4449-A8A1-073015EA35E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EE131-B248-423A-B7EB-944F7D5187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095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E951-D3AC-4C2D-9007-FF915C1A98C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E471-5219-4E0F-8FAC-47D99D170C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691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2224-42E0-4A26-AF3A-81D0BE4B2A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EA1E-7B98-4321-98EC-3A652534CD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00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 userDrawn="1"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72" name="Line 48"/>
          <p:cNvSpPr>
            <a:spLocks noChangeShapeType="1"/>
          </p:cNvSpPr>
          <p:nvPr userDrawn="1"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1" name="Rectangle 57"/>
          <p:cNvSpPr>
            <a:spLocks noChangeArrowheads="1"/>
          </p:cNvSpPr>
          <p:nvPr userDrawn="1"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 userDrawn="1"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3" name="Line 129"/>
          <p:cNvSpPr>
            <a:spLocks noChangeShapeType="1"/>
          </p:cNvSpPr>
          <p:nvPr userDrawn="1"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78" name="Rectangle 54"/>
          <p:cNvSpPr>
            <a:spLocks noChangeArrowheads="1"/>
          </p:cNvSpPr>
          <p:nvPr userDrawn="1"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5" name="Line 131"/>
          <p:cNvSpPr>
            <a:spLocks noChangeShapeType="1"/>
          </p:cNvSpPr>
          <p:nvPr userDrawn="1"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56" name="Picture 132" descr="rabot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D8005B-1273-4305-ACC6-AA27CDC47A6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26.10.2010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6A23B4-3031-440C-A73D-FEBDCF68CE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50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xdesign.ru/aphorism/author/a_hein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1to1donetsk.blogspot.com/" TargetMode="External"/><Relationship Id="rId7" Type="http://schemas.openxmlformats.org/officeDocument/2006/relationships/hyperlink" Target="http://www.slideboom.com/presentations/171875/%D0%9C%D1%96%D0%B9-%D0%BF%D0%B5%D1%80%D1%88%D0%B8%D0%B9-%D0%BD%D0%B5%D1%82%D0%B1%D1%83%D0%B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wDFDCnM9kAQ" TargetMode="External"/><Relationship Id="rId5" Type="http://schemas.openxmlformats.org/officeDocument/2006/relationships/hyperlink" Target="http://k-on.uvk6.info/1ucenik-1komputer" TargetMode="External"/><Relationship Id="rId4" Type="http://schemas.openxmlformats.org/officeDocument/2006/relationships/hyperlink" Target="http://school77.blogspot.com/" TargetMode="External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doms.ru/avt/b69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doms.ru/avt/b268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1857364"/>
            <a:ext cx="809926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A396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Сучасні підходи </a:t>
            </a: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 освіти 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 </a:t>
            </a: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використанням 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ІКТ</a:t>
            </a:r>
            <a:b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 середовищі</a:t>
            </a:r>
          </a:p>
          <a:p>
            <a:pPr algn="ctr">
              <a:defRPr/>
            </a:pP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 учень – 1 </a:t>
            </a:r>
            <a:r>
              <a:rPr lang="uk-UA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комп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uk-UA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ютер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75" name="Picture 27" descr="C:\Users\412\Pictures\Иконки\Реф\PNG\Hardware\Laptop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29520" y="0"/>
            <a:ext cx="1500198" cy="1357322"/>
          </a:xfrm>
          <a:prstGeom prst="rect">
            <a:avLst/>
          </a:prstGeom>
          <a:noFill/>
        </p:spPr>
      </p:pic>
      <p:pic>
        <p:nvPicPr>
          <p:cNvPr id="11" name="Picture 3" descr="D:\NS\1ПК-1 учень\НЕТБУК\large11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572008"/>
            <a:ext cx="1534241" cy="13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285720" y="142852"/>
            <a:ext cx="69294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МІНІСТЕРСТВО ОСВІТИ І НАУКИ УКРАЇНИ </a:t>
            </a:r>
          </a:p>
          <a:p>
            <a:pPr algn="ctr"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ІНСТИТУТ ІННОВАЦІЙНИХ ТЕХНОЛОГІЙ І ЗМІСТУ ОСВІТИ</a:t>
            </a:r>
            <a:endParaRPr 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0" y="6215082"/>
            <a:ext cx="664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</a:rPr>
              <a:t>Заступник директора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6143644"/>
            <a:ext cx="398147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Пушкарьова</a:t>
            </a:r>
            <a:r>
              <a:rPr lang="uk-UA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Т.А.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428860" y="5357826"/>
            <a:ext cx="57864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Вебинар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Intel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“1 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учень – 1 </a:t>
            </a:r>
            <a:r>
              <a:rPr lang="uk-UA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ютер”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26\10\2010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250825" y="620713"/>
            <a:ext cx="9155113" cy="1143000"/>
          </a:xfrm>
        </p:spPr>
        <p:txBody>
          <a:bodyPr/>
          <a:lstStyle/>
          <a:p>
            <a:r>
              <a:rPr lang="uk-UA" sz="3200" dirty="0" smtClean="0"/>
              <a:t>Кількість ЗНЗ (4</a:t>
            </a:r>
            <a:r>
              <a:rPr lang="en-US" sz="3200" dirty="0" smtClean="0"/>
              <a:t>3</a:t>
            </a:r>
            <a:r>
              <a:rPr lang="uk-UA" sz="3200" dirty="0" smtClean="0"/>
              <a:t>) </a:t>
            </a:r>
            <a:br>
              <a:rPr lang="uk-UA" sz="3200" dirty="0" smtClean="0"/>
            </a:br>
            <a:r>
              <a:rPr lang="uk-UA" sz="3200" dirty="0" smtClean="0"/>
              <a:t>за моделлю навчання “1 учень – 1 комп</a:t>
            </a:r>
            <a:r>
              <a:rPr lang="en-US" sz="3200" dirty="0" smtClean="0"/>
              <a:t>’</a:t>
            </a:r>
            <a:r>
              <a:rPr lang="uk-UA" sz="3200" dirty="0" err="1" smtClean="0"/>
              <a:t>ютер</a:t>
            </a:r>
            <a:r>
              <a:rPr lang="uk-UA" sz="3200" dirty="0" smtClean="0"/>
              <a:t>” </a:t>
            </a:r>
            <a:br>
              <a:rPr lang="uk-UA" sz="3200" dirty="0" smtClean="0"/>
            </a:br>
            <a:r>
              <a:rPr lang="uk-UA" sz="1800" dirty="0" smtClean="0"/>
              <a:t>станом на 1.0</a:t>
            </a:r>
            <a:r>
              <a:rPr lang="en-US" sz="1800" dirty="0" smtClean="0"/>
              <a:t>9</a:t>
            </a:r>
            <a:r>
              <a:rPr lang="uk-UA" sz="1800" dirty="0" smtClean="0"/>
              <a:t>. 2010року</a:t>
            </a:r>
            <a:endParaRPr lang="ru-RU" sz="3200" dirty="0" smtClean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19113" y="2025650"/>
          <a:ext cx="8034337" cy="425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71670" y="6488668"/>
            <a:ext cx="70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ІНСТИТУТ ІННОВАЦІЙНИХ ТЕХНОЛОГІЙ І ЗМІСТУ ОСВІТИ</a:t>
            </a:r>
            <a:endParaRPr lang="uk-UA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"/>
          <p:cNvGrpSpPr>
            <a:grpSpLocks/>
          </p:cNvGrpSpPr>
          <p:nvPr/>
        </p:nvGrpSpPr>
        <p:grpSpPr bwMode="auto">
          <a:xfrm>
            <a:off x="285720" y="2928934"/>
            <a:ext cx="9072626" cy="3722119"/>
            <a:chOff x="168" y="960"/>
            <a:chExt cx="5165" cy="2869"/>
          </a:xfrm>
        </p:grpSpPr>
        <p:sp>
          <p:nvSpPr>
            <p:cNvPr id="12292" name="Freeform 4"/>
            <p:cNvSpPr>
              <a:spLocks/>
            </p:cNvSpPr>
            <p:nvPr/>
          </p:nvSpPr>
          <p:spPr bwMode="gray">
            <a:xfrm>
              <a:off x="4885" y="1030"/>
              <a:ext cx="441" cy="705"/>
            </a:xfrm>
            <a:custGeom>
              <a:avLst/>
              <a:gdLst>
                <a:gd name="T0" fmla="*/ 1293 w 308"/>
                <a:gd name="T1" fmla="*/ 764 h 444"/>
                <a:gd name="T2" fmla="*/ 0 w 308"/>
                <a:gd name="T3" fmla="*/ 2822 h 444"/>
                <a:gd name="T4" fmla="*/ 0 w 308"/>
                <a:gd name="T5" fmla="*/ 1818 h 444"/>
                <a:gd name="T6" fmla="*/ 1293 w 308"/>
                <a:gd name="T7" fmla="*/ 0 h 444"/>
                <a:gd name="T8" fmla="*/ 1293 w 308"/>
                <a:gd name="T9" fmla="*/ 764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281D"/>
                </a:gs>
                <a:gs pos="50000">
                  <a:srgbClr val="00563F"/>
                </a:gs>
                <a:gs pos="100000">
                  <a:srgbClr val="00281D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gray">
            <a:xfrm>
              <a:off x="2774" y="1030"/>
              <a:ext cx="2559" cy="451"/>
            </a:xfrm>
            <a:custGeom>
              <a:avLst/>
              <a:gdLst>
                <a:gd name="T0" fmla="*/ 6231 w 1786"/>
                <a:gd name="T1" fmla="*/ 1806 h 284"/>
                <a:gd name="T2" fmla="*/ 0 w 1786"/>
                <a:gd name="T3" fmla="*/ 1806 h 284"/>
                <a:gd name="T4" fmla="*/ 1880 w 1786"/>
                <a:gd name="T5" fmla="*/ 0 h 284"/>
                <a:gd name="T6" fmla="*/ 7528 w 1786"/>
                <a:gd name="T7" fmla="*/ 0 h 284"/>
                <a:gd name="T8" fmla="*/ 6231 w 1786"/>
                <a:gd name="T9" fmla="*/ 1806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gray">
            <a:xfrm>
              <a:off x="4436" y="1728"/>
              <a:ext cx="441" cy="701"/>
            </a:xfrm>
            <a:custGeom>
              <a:avLst/>
              <a:gdLst>
                <a:gd name="T0" fmla="*/ 1293 w 308"/>
                <a:gd name="T1" fmla="*/ 757 h 442"/>
                <a:gd name="T2" fmla="*/ 0 w 308"/>
                <a:gd name="T3" fmla="*/ 2798 h 442"/>
                <a:gd name="T4" fmla="*/ 0 w 308"/>
                <a:gd name="T5" fmla="*/ 1811 h 442"/>
                <a:gd name="T6" fmla="*/ 1293 w 308"/>
                <a:gd name="T7" fmla="*/ 0 h 442"/>
                <a:gd name="T8" fmla="*/ 1293 w 308"/>
                <a:gd name="T9" fmla="*/ 757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230744"/>
                </a:gs>
                <a:gs pos="50000">
                  <a:srgbClr val="4B1092"/>
                </a:gs>
                <a:gs pos="100000">
                  <a:srgbClr val="230744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gray">
            <a:xfrm>
              <a:off x="2100" y="1728"/>
              <a:ext cx="2751" cy="450"/>
            </a:xfrm>
            <a:custGeom>
              <a:avLst/>
              <a:gdLst>
                <a:gd name="T0" fmla="*/ 6796 w 1920"/>
                <a:gd name="T1" fmla="*/ 1790 h 284"/>
                <a:gd name="T2" fmla="*/ 0 w 1920"/>
                <a:gd name="T3" fmla="*/ 1790 h 284"/>
                <a:gd name="T4" fmla="*/ 1880 w 1920"/>
                <a:gd name="T5" fmla="*/ 0 h 284"/>
                <a:gd name="T6" fmla="*/ 8093 w 1920"/>
                <a:gd name="T7" fmla="*/ 0 h 284"/>
                <a:gd name="T8" fmla="*/ 6796 w 1920"/>
                <a:gd name="T9" fmla="*/ 179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gray">
            <a:xfrm>
              <a:off x="3987" y="2426"/>
              <a:ext cx="439" cy="704"/>
            </a:xfrm>
            <a:custGeom>
              <a:avLst/>
              <a:gdLst>
                <a:gd name="T0" fmla="*/ 1297 w 306"/>
                <a:gd name="T1" fmla="*/ 769 h 444"/>
                <a:gd name="T2" fmla="*/ 0 w 306"/>
                <a:gd name="T3" fmla="*/ 2806 h 444"/>
                <a:gd name="T4" fmla="*/ 0 w 306"/>
                <a:gd name="T5" fmla="*/ 1804 h 444"/>
                <a:gd name="T6" fmla="*/ 1297 w 306"/>
                <a:gd name="T7" fmla="*/ 0 h 444"/>
                <a:gd name="T8" fmla="*/ 1297 w 306"/>
                <a:gd name="T9" fmla="*/ 769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444"/>
                <a:gd name="T17" fmla="*/ 306 w 306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1805"/>
                </a:gs>
                <a:gs pos="50000">
                  <a:srgbClr val="90330A"/>
                </a:gs>
                <a:gs pos="100000">
                  <a:srgbClr val="431805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gray">
            <a:xfrm>
              <a:off x="3403" y="3124"/>
              <a:ext cx="442" cy="705"/>
            </a:xfrm>
            <a:custGeom>
              <a:avLst/>
              <a:gdLst>
                <a:gd name="T0" fmla="*/ 1306 w 308"/>
                <a:gd name="T1" fmla="*/ 776 h 444"/>
                <a:gd name="T2" fmla="*/ 0 w 308"/>
                <a:gd name="T3" fmla="*/ 2822 h 444"/>
                <a:gd name="T4" fmla="*/ 0 w 308"/>
                <a:gd name="T5" fmla="*/ 1818 h 444"/>
                <a:gd name="T6" fmla="*/ 1306 w 308"/>
                <a:gd name="T7" fmla="*/ 0 h 444"/>
                <a:gd name="T8" fmla="*/ 1306 w 308"/>
                <a:gd name="T9" fmla="*/ 776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3206"/>
                </a:gs>
                <a:gs pos="50000">
                  <a:srgbClr val="906B0E"/>
                </a:gs>
                <a:gs pos="100000">
                  <a:srgbClr val="433206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gray">
            <a:xfrm>
              <a:off x="797" y="3054"/>
              <a:ext cx="3124" cy="450"/>
            </a:xfrm>
            <a:custGeom>
              <a:avLst/>
              <a:gdLst>
                <a:gd name="T0" fmla="*/ 7896 w 2180"/>
                <a:gd name="T1" fmla="*/ 1790 h 284"/>
                <a:gd name="T2" fmla="*/ 0 w 2180"/>
                <a:gd name="T3" fmla="*/ 1790 h 284"/>
                <a:gd name="T4" fmla="*/ 1882 w 2180"/>
                <a:gd name="T5" fmla="*/ 0 h 284"/>
                <a:gd name="T6" fmla="*/ 9194 w 2180"/>
                <a:gd name="T7" fmla="*/ 0 h 284"/>
                <a:gd name="T8" fmla="*/ 7896 w 2180"/>
                <a:gd name="T9" fmla="*/ 179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gray">
            <a:xfrm flipH="1">
              <a:off x="168" y="37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gray">
            <a:xfrm flipH="1">
              <a:off x="168" y="3047"/>
              <a:ext cx="15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gray">
            <a:xfrm flipH="1">
              <a:off x="168" y="2356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gray">
            <a:xfrm flipH="1">
              <a:off x="168" y="1666"/>
              <a:ext cx="2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gray">
            <a:xfrm flipH="1">
              <a:off x="168" y="965"/>
              <a:ext cx="3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gray">
            <a:xfrm>
              <a:off x="305" y="960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gray">
            <a:xfrm>
              <a:off x="305" y="168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gray">
            <a:xfrm>
              <a:off x="305" y="236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gray">
            <a:xfrm>
              <a:off x="305" y="3047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gray">
            <a:xfrm rot="578274">
              <a:off x="1066" y="1100"/>
              <a:ext cx="1407" cy="2268"/>
            </a:xfrm>
            <a:custGeom>
              <a:avLst/>
              <a:gdLst>
                <a:gd name="T0" fmla="*/ 4 w 1824"/>
                <a:gd name="T1" fmla="*/ 1326 h 2648"/>
                <a:gd name="T2" fmla="*/ 19 w 1824"/>
                <a:gd name="T3" fmla="*/ 1141 h 2648"/>
                <a:gd name="T4" fmla="*/ 44 w 1824"/>
                <a:gd name="T5" fmla="*/ 974 h 2648"/>
                <a:gd name="T6" fmla="*/ 76 w 1824"/>
                <a:gd name="T7" fmla="*/ 821 h 2648"/>
                <a:gd name="T8" fmla="*/ 112 w 1824"/>
                <a:gd name="T9" fmla="*/ 683 h 2648"/>
                <a:gd name="T10" fmla="*/ 152 w 1824"/>
                <a:gd name="T11" fmla="*/ 562 h 2648"/>
                <a:gd name="T12" fmla="*/ 194 w 1824"/>
                <a:gd name="T13" fmla="*/ 456 h 2648"/>
                <a:gd name="T14" fmla="*/ 238 w 1824"/>
                <a:gd name="T15" fmla="*/ 362 h 2648"/>
                <a:gd name="T16" fmla="*/ 280 w 1824"/>
                <a:gd name="T17" fmla="*/ 284 h 2648"/>
                <a:gd name="T18" fmla="*/ 321 w 1824"/>
                <a:gd name="T19" fmla="*/ 219 h 2648"/>
                <a:gd name="T20" fmla="*/ 358 w 1824"/>
                <a:gd name="T21" fmla="*/ 167 h 2648"/>
                <a:gd name="T22" fmla="*/ 388 w 1824"/>
                <a:gd name="T23" fmla="*/ 127 h 2648"/>
                <a:gd name="T24" fmla="*/ 413 w 1824"/>
                <a:gd name="T25" fmla="*/ 99 h 2648"/>
                <a:gd name="T26" fmla="*/ 428 w 1824"/>
                <a:gd name="T27" fmla="*/ 83 h 2648"/>
                <a:gd name="T28" fmla="*/ 434 w 1824"/>
                <a:gd name="T29" fmla="*/ 77 h 2648"/>
                <a:gd name="T30" fmla="*/ 612 w 1824"/>
                <a:gd name="T31" fmla="*/ 30 h 2648"/>
                <a:gd name="T32" fmla="*/ 555 w 1824"/>
                <a:gd name="T33" fmla="*/ 176 h 2648"/>
                <a:gd name="T34" fmla="*/ 551 w 1824"/>
                <a:gd name="T35" fmla="*/ 178 h 2648"/>
                <a:gd name="T36" fmla="*/ 536 w 1824"/>
                <a:gd name="T37" fmla="*/ 187 h 2648"/>
                <a:gd name="T38" fmla="*/ 514 w 1824"/>
                <a:gd name="T39" fmla="*/ 200 h 2648"/>
                <a:gd name="T40" fmla="*/ 485 w 1824"/>
                <a:gd name="T41" fmla="*/ 221 h 2648"/>
                <a:gd name="T42" fmla="*/ 450 w 1824"/>
                <a:gd name="T43" fmla="*/ 251 h 2648"/>
                <a:gd name="T44" fmla="*/ 410 w 1824"/>
                <a:gd name="T45" fmla="*/ 291 h 2648"/>
                <a:gd name="T46" fmla="*/ 366 w 1824"/>
                <a:gd name="T47" fmla="*/ 343 h 2648"/>
                <a:gd name="T48" fmla="*/ 320 w 1824"/>
                <a:gd name="T49" fmla="*/ 407 h 2648"/>
                <a:gd name="T50" fmla="*/ 272 w 1824"/>
                <a:gd name="T51" fmla="*/ 484 h 2648"/>
                <a:gd name="T52" fmla="*/ 224 w 1824"/>
                <a:gd name="T53" fmla="*/ 580 h 2648"/>
                <a:gd name="T54" fmla="*/ 176 w 1824"/>
                <a:gd name="T55" fmla="*/ 689 h 2648"/>
                <a:gd name="T56" fmla="*/ 131 w 1824"/>
                <a:gd name="T57" fmla="*/ 816 h 2648"/>
                <a:gd name="T58" fmla="*/ 87 w 1824"/>
                <a:gd name="T59" fmla="*/ 964 h 2648"/>
                <a:gd name="T60" fmla="*/ 49 w 1824"/>
                <a:gd name="T61" fmla="*/ 1132 h 2648"/>
                <a:gd name="T62" fmla="*/ 15 w 1824"/>
                <a:gd name="T63" fmla="*/ 1322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61092E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309" name="Rectangle 21"/>
            <p:cNvSpPr>
              <a:spLocks noChangeArrowheads="1"/>
            </p:cNvSpPr>
            <p:nvPr/>
          </p:nvSpPr>
          <p:spPr bwMode="gray">
            <a:xfrm>
              <a:off x="2771" y="1456"/>
              <a:ext cx="2119" cy="253"/>
            </a:xfrm>
            <a:prstGeom prst="rect">
              <a:avLst/>
            </a:prstGeom>
            <a:gradFill rotWithShape="1">
              <a:gsLst>
                <a:gs pos="0">
                  <a:srgbClr val="00684D"/>
                </a:gs>
                <a:gs pos="50000">
                  <a:srgbClr val="00906A"/>
                </a:gs>
                <a:gs pos="100000">
                  <a:srgbClr val="00684D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uk-UA" dirty="0" smtClean="0">
                  <a:solidFill>
                    <a:prstClr val="white"/>
                  </a:solidFill>
                  <a:latin typeface="Verdana" pitchFamily="34" charset="0"/>
                </a:rPr>
                <a:t>Майстер-класи, семінари тощо</a:t>
              </a:r>
              <a:endParaRPr lang="en-US" dirty="0">
                <a:solidFill>
                  <a:prstClr val="white"/>
                </a:solidFill>
                <a:latin typeface="Verdana" pitchFamily="34" charset="0"/>
              </a:endParaRPr>
            </a:p>
          </p:txBody>
        </p:sp>
        <p:sp>
          <p:nvSpPr>
            <p:cNvPr id="12310" name="Rectangle 22"/>
            <p:cNvSpPr>
              <a:spLocks noChangeArrowheads="1"/>
            </p:cNvSpPr>
            <p:nvPr/>
          </p:nvSpPr>
          <p:spPr bwMode="gray">
            <a:xfrm>
              <a:off x="2145" y="2147"/>
              <a:ext cx="2309" cy="248"/>
            </a:xfrm>
            <a:prstGeom prst="rect">
              <a:avLst/>
            </a:prstGeom>
            <a:gradFill rotWithShape="1">
              <a:gsLst>
                <a:gs pos="0">
                  <a:srgbClr val="5D2FB9"/>
                </a:gs>
                <a:gs pos="50000">
                  <a:srgbClr val="8041FF"/>
                </a:gs>
                <a:gs pos="100000">
                  <a:srgbClr val="5D2FB9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uk-UA" dirty="0" smtClean="0">
                  <a:solidFill>
                    <a:prstClr val="white"/>
                  </a:solidFill>
                </a:rPr>
                <a:t>Курс </a:t>
              </a:r>
              <a:r>
                <a:rPr lang="en-US" dirty="0" smtClean="0">
                  <a:solidFill>
                    <a:prstClr val="white"/>
                  </a:solidFill>
                </a:rPr>
                <a:t> Intel </a:t>
              </a:r>
              <a:r>
                <a:rPr lang="uk-UA" dirty="0" smtClean="0">
                  <a:solidFill>
                    <a:prstClr val="white"/>
                  </a:solidFill>
                </a:rPr>
                <a:t>«1 </a:t>
              </a:r>
              <a:r>
                <a:rPr lang="uk-UA" dirty="0">
                  <a:solidFill>
                    <a:prstClr val="white"/>
                  </a:solidFill>
                </a:rPr>
                <a:t>учень – 1 комп’ютер»</a:t>
              </a:r>
              <a:endParaRPr lang="en-US" dirty="0">
                <a:solidFill>
                  <a:prstClr val="white"/>
                </a:solidFill>
                <a:latin typeface="Verdana" pitchFamily="34" charset="0"/>
              </a:endParaRPr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gray">
            <a:xfrm>
              <a:off x="1471" y="2426"/>
              <a:ext cx="2935" cy="454"/>
            </a:xfrm>
            <a:custGeom>
              <a:avLst/>
              <a:gdLst>
                <a:gd name="T0" fmla="*/ 7346 w 2048"/>
                <a:gd name="T1" fmla="*/ 1818 h 286"/>
                <a:gd name="T2" fmla="*/ 0 w 2048"/>
                <a:gd name="T3" fmla="*/ 1818 h 286"/>
                <a:gd name="T4" fmla="*/ 1882 w 2048"/>
                <a:gd name="T5" fmla="*/ 0 h 286"/>
                <a:gd name="T6" fmla="*/ 8639 w 2048"/>
                <a:gd name="T7" fmla="*/ 0 h 286"/>
                <a:gd name="T8" fmla="*/ 7346 w 2048"/>
                <a:gd name="T9" fmla="*/ 1818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312" name="Rectangle 24"/>
            <p:cNvSpPr>
              <a:spLocks noChangeArrowheads="1"/>
            </p:cNvSpPr>
            <p:nvPr/>
          </p:nvSpPr>
          <p:spPr bwMode="gray">
            <a:xfrm>
              <a:off x="1471" y="2845"/>
              <a:ext cx="2499" cy="248"/>
            </a:xfrm>
            <a:prstGeom prst="rect">
              <a:avLst/>
            </a:prstGeom>
            <a:gradFill rotWithShape="1">
              <a:gsLst>
                <a:gs pos="0">
                  <a:srgbClr val="A0523A"/>
                </a:gs>
                <a:gs pos="50000">
                  <a:srgbClr val="DC7150"/>
                </a:gs>
                <a:gs pos="100000">
                  <a:srgbClr val="A0523A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 smtClean="0">
                  <a:solidFill>
                    <a:prstClr val="white"/>
                  </a:solidFill>
                </a:rPr>
                <a:t>Intel</a:t>
              </a:r>
              <a:r>
                <a:rPr lang="uk-UA" dirty="0" smtClean="0">
                  <a:solidFill>
                    <a:prstClr val="white"/>
                  </a:solidFill>
                </a:rPr>
                <a:t> </a:t>
              </a:r>
              <a:r>
                <a:rPr lang="uk-UA" dirty="0">
                  <a:solidFill>
                    <a:prstClr val="white"/>
                  </a:solidFill>
                </a:rPr>
                <a:t>«Навчання для майбутнього»</a:t>
              </a:r>
              <a:endParaRPr lang="en-US" dirty="0">
                <a:solidFill>
                  <a:prstClr val="white"/>
                </a:solidFill>
                <a:latin typeface="Verdana" pitchFamily="34" charset="0"/>
              </a:endParaRPr>
            </a:p>
          </p:txBody>
        </p:sp>
        <p:sp>
          <p:nvSpPr>
            <p:cNvPr id="12313" name="Rectangle 25"/>
            <p:cNvSpPr>
              <a:spLocks noChangeArrowheads="1"/>
            </p:cNvSpPr>
            <p:nvPr/>
          </p:nvSpPr>
          <p:spPr bwMode="gray">
            <a:xfrm>
              <a:off x="759" y="3470"/>
              <a:ext cx="2689" cy="248"/>
            </a:xfrm>
            <a:prstGeom prst="rect">
              <a:avLst/>
            </a:prstGeom>
            <a:gradFill rotWithShape="1">
              <a:gsLst>
                <a:gs pos="0">
                  <a:srgbClr val="977514"/>
                </a:gs>
                <a:gs pos="50000">
                  <a:srgbClr val="D0A11C"/>
                </a:gs>
                <a:gs pos="100000">
                  <a:srgbClr val="977514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dirty="0" err="1" smtClean="0">
                  <a:solidFill>
                    <a:prstClr val="white"/>
                  </a:solidFill>
                  <a:latin typeface="Verdana" pitchFamily="34" charset="0"/>
                </a:rPr>
                <a:t>Початкові</a:t>
              </a:r>
              <a:r>
                <a:rPr lang="ru-RU" dirty="0" smtClean="0">
                  <a:solidFill>
                    <a:prstClr val="white"/>
                  </a:solidFill>
                  <a:latin typeface="Verdana" pitchFamily="34" charset="0"/>
                </a:rPr>
                <a:t> </a:t>
              </a:r>
              <a:r>
                <a:rPr lang="ru-RU" dirty="0" err="1" smtClean="0">
                  <a:solidFill>
                    <a:prstClr val="white"/>
                  </a:solidFill>
                  <a:latin typeface="Verdana" pitchFamily="34" charset="0"/>
                </a:rPr>
                <a:t>навички</a:t>
              </a:r>
              <a:r>
                <a:rPr lang="ru-RU" dirty="0" smtClean="0">
                  <a:solidFill>
                    <a:prstClr val="white"/>
                  </a:solidFill>
                  <a:latin typeface="Verdana" pitchFamily="34" charset="0"/>
                </a:rPr>
                <a:t> ІКТ</a:t>
              </a:r>
              <a:endParaRPr lang="en-US" dirty="0">
                <a:solidFill>
                  <a:prstClr val="white"/>
                </a:solidFill>
                <a:latin typeface="Verdana" pitchFamily="34" charset="0"/>
              </a:endParaRP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gray">
            <a:xfrm>
              <a:off x="298" y="1230"/>
              <a:ext cx="2041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1400" dirty="0" smtClean="0">
                  <a:solidFill>
                    <a:prstClr val="black"/>
                  </a:solidFill>
                  <a:latin typeface="Verdana" pitchFamily="34" charset="0"/>
                </a:rPr>
                <a:t>Рівень професійного удосконалення</a:t>
              </a:r>
              <a:endParaRPr lang="en-US" sz="1400" dirty="0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2315" name="Text Box 27"/>
            <p:cNvSpPr txBox="1">
              <a:spLocks noChangeArrowheads="1"/>
            </p:cNvSpPr>
            <p:nvPr/>
          </p:nvSpPr>
          <p:spPr bwMode="gray">
            <a:xfrm>
              <a:off x="298" y="1919"/>
              <a:ext cx="1014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1400" dirty="0" smtClean="0">
                  <a:solidFill>
                    <a:prstClr val="black"/>
                  </a:solidFill>
                  <a:latin typeface="Verdana" pitchFamily="34" charset="0"/>
                </a:rPr>
                <a:t>Базовий рівень</a:t>
              </a:r>
              <a:endParaRPr lang="en-US" sz="1400" dirty="0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2316" name="Text Box 28"/>
            <p:cNvSpPr txBox="1">
              <a:spLocks noChangeArrowheads="1"/>
            </p:cNvSpPr>
            <p:nvPr/>
          </p:nvSpPr>
          <p:spPr bwMode="gray">
            <a:xfrm>
              <a:off x="298" y="2638"/>
              <a:ext cx="576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1400" dirty="0" smtClean="0">
                  <a:solidFill>
                    <a:prstClr val="black"/>
                  </a:solidFill>
                  <a:latin typeface="Verdana" pitchFamily="34" charset="0"/>
                </a:rPr>
                <a:t>І рівень</a:t>
              </a:r>
              <a:endParaRPr lang="en-US" sz="1400" dirty="0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2317" name="Text Box 29"/>
            <p:cNvSpPr txBox="1">
              <a:spLocks noChangeArrowheads="1"/>
            </p:cNvSpPr>
            <p:nvPr/>
          </p:nvSpPr>
          <p:spPr bwMode="gray">
            <a:xfrm>
              <a:off x="298" y="3308"/>
              <a:ext cx="600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1400" dirty="0" smtClean="0">
                  <a:solidFill>
                    <a:prstClr val="black"/>
                  </a:solidFill>
                  <a:latin typeface="Verdana" pitchFamily="34" charset="0"/>
                </a:rPr>
                <a:t>0 рівень</a:t>
              </a:r>
              <a:endParaRPr lang="en-US" sz="1400" dirty="0">
                <a:solidFill>
                  <a:prstClr val="black"/>
                </a:solidFill>
                <a:latin typeface="Verdana" pitchFamily="34" charset="0"/>
              </a:endParaRPr>
            </a:p>
          </p:txBody>
        </p:sp>
      </p:grp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1525851" y="642918"/>
            <a:ext cx="7118114" cy="1928826"/>
          </a:xfrm>
          <a:prstGeom prst="round2DiagRect">
            <a:avLst/>
          </a:prstGeom>
          <a:gradFill>
            <a:gsLst>
              <a:gs pos="0">
                <a:srgbClr val="960000"/>
              </a:gs>
              <a:gs pos="45000">
                <a:srgbClr val="FF0000"/>
              </a:gs>
              <a:gs pos="70000">
                <a:srgbClr val="FF0300"/>
              </a:gs>
              <a:gs pos="100000">
                <a:srgbClr val="9E0000"/>
              </a:gs>
            </a:gsLst>
            <a:lin ang="5400000" scaled="0"/>
          </a:gradFill>
          <a:ln>
            <a:solidFill>
              <a:srgbClr val="9E0000"/>
            </a:solidFill>
          </a:ln>
          <a:effectLst>
            <a:outerShdw blurRad="50800" dist="88900" dir="1374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defRPr/>
            </a:pPr>
            <a:r>
              <a:rPr lang="uk-UA" sz="2400" b="1" dirty="0" smtClean="0">
                <a:solidFill>
                  <a:prstClr val="white"/>
                </a:solidFill>
              </a:rPr>
              <a:t>Підготовка </a:t>
            </a:r>
            <a:r>
              <a:rPr lang="uk-UA" sz="2400" b="1" dirty="0">
                <a:solidFill>
                  <a:prstClr val="white"/>
                </a:solidFill>
              </a:rPr>
              <a:t>вчителів до використання ІКТ у навчально-виховному процесі за </a:t>
            </a:r>
            <a:r>
              <a:rPr lang="uk-UA" sz="2400" b="1" dirty="0" smtClean="0">
                <a:solidFill>
                  <a:prstClr val="white"/>
                </a:solidFill>
              </a:rPr>
              <a:t>моделлю</a:t>
            </a:r>
            <a:r>
              <a:rPr lang="en-US" sz="2400" b="1" dirty="0" smtClean="0">
                <a:solidFill>
                  <a:prstClr val="white"/>
                </a:solidFill>
              </a:rPr>
              <a:t> </a:t>
            </a:r>
            <a:r>
              <a:rPr lang="uk-UA" sz="2400" b="1" dirty="0" smtClean="0">
                <a:solidFill>
                  <a:prstClr val="white"/>
                </a:solidFill>
              </a:rPr>
              <a:t>навчання </a:t>
            </a:r>
            <a:br>
              <a:rPr lang="uk-UA" sz="2400" b="1" dirty="0" smtClean="0">
                <a:solidFill>
                  <a:prstClr val="white"/>
                </a:solidFill>
              </a:rPr>
            </a:br>
            <a:r>
              <a:rPr lang="uk-UA" sz="2400" b="1" dirty="0" smtClean="0">
                <a:solidFill>
                  <a:prstClr val="white"/>
                </a:solidFill>
              </a:rPr>
              <a:t> </a:t>
            </a:r>
            <a:r>
              <a:rPr lang="uk-UA" sz="2400" b="1" dirty="0">
                <a:solidFill>
                  <a:prstClr val="white"/>
                </a:solidFill>
              </a:rPr>
              <a:t>«1 учень - 1 комп'ютер»</a:t>
            </a:r>
            <a:endParaRPr lang="ru-RU" sz="2400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31" name="Picture 3" descr="D:\NS\1ПК-1 учень\НЕТБУК\large11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1000132" cy="8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2085457" y="6545539"/>
            <a:ext cx="70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ІНСТИТУТ ІННОВАЦІЙНИХ ТЕХНОЛОГІЙ І ЗМІСТУ ОСВІТИ</a:t>
            </a:r>
            <a:endParaRPr lang="uk-UA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846984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899592" y="1124744"/>
            <a:ext cx="7744374" cy="5090338"/>
          </a:xfrm>
          <a:prstGeom prst="round2DiagRect">
            <a:avLst/>
          </a:prstGeom>
          <a:gradFill>
            <a:gsLst>
              <a:gs pos="0">
                <a:srgbClr val="960000"/>
              </a:gs>
              <a:gs pos="45000">
                <a:srgbClr val="FF0000"/>
              </a:gs>
              <a:gs pos="70000">
                <a:srgbClr val="FF0300"/>
              </a:gs>
              <a:gs pos="100000">
                <a:srgbClr val="9E0000"/>
              </a:gs>
            </a:gsLst>
            <a:lin ang="5400000" scaled="0"/>
          </a:gradFill>
          <a:ln>
            <a:solidFill>
              <a:srgbClr val="9E0000"/>
            </a:solidFill>
          </a:ln>
          <a:effectLst>
            <a:outerShdw blurRad="50800" dist="88900" dir="1374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defRPr/>
            </a:pPr>
            <a:r>
              <a:rPr lang="ru-RU" sz="2400" dirty="0">
                <a:solidFill>
                  <a:prstClr val="white"/>
                </a:solidFill>
                <a:latin typeface="Arial" charset="0"/>
              </a:rPr>
              <a:t>СЬОГОДНІ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2400" dirty="0">
                <a:solidFill>
                  <a:prstClr val="white"/>
                </a:solidFill>
                <a:latin typeface="Arial" charset="0"/>
              </a:rPr>
              <a:t>- </a:t>
            </a:r>
            <a:r>
              <a:rPr lang="ru-RU" sz="2400" dirty="0" err="1" smtClean="0">
                <a:solidFill>
                  <a:prstClr val="white"/>
                </a:solidFill>
                <a:latin typeface="Arial" charset="0"/>
              </a:rPr>
              <a:t>розроблена</a:t>
            </a:r>
            <a:r>
              <a:rPr lang="ru-RU" sz="2400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Arial" charset="0"/>
              </a:rPr>
              <a:t>програма</a:t>
            </a:r>
            <a:r>
              <a:rPr lang="ru-RU" sz="2400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Arial" charset="0"/>
              </a:rPr>
              <a:t>інноваційної</a:t>
            </a:r>
            <a:r>
              <a:rPr lang="ru-RU" sz="2400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Arial" charset="0"/>
              </a:rPr>
              <a:t>діяльності</a:t>
            </a:r>
            <a:r>
              <a:rPr lang="ru-RU" sz="2400" dirty="0" smtClean="0">
                <a:solidFill>
                  <a:prstClr val="white"/>
                </a:solidFill>
                <a:latin typeface="Arial" charset="0"/>
              </a:rPr>
              <a:t> за проектом «1 </a:t>
            </a:r>
            <a:r>
              <a:rPr lang="ru-RU" sz="2400" dirty="0" err="1" smtClean="0">
                <a:solidFill>
                  <a:prstClr val="white"/>
                </a:solidFill>
                <a:latin typeface="Arial" charset="0"/>
              </a:rPr>
              <a:t>учень</a:t>
            </a:r>
            <a:r>
              <a:rPr lang="ru-RU" sz="2400" dirty="0" smtClean="0">
                <a:solidFill>
                  <a:prstClr val="white"/>
                </a:solidFill>
                <a:latin typeface="Arial" charset="0"/>
              </a:rPr>
              <a:t> – 1 </a:t>
            </a:r>
            <a:r>
              <a:rPr lang="ru-RU" sz="2400" dirty="0" err="1" smtClean="0">
                <a:solidFill>
                  <a:prstClr val="white"/>
                </a:solidFill>
                <a:latin typeface="Arial" charset="0"/>
              </a:rPr>
              <a:t>комп’ютер</a:t>
            </a:r>
            <a:r>
              <a:rPr lang="ru-RU" sz="2400" dirty="0" smtClean="0">
                <a:solidFill>
                  <a:prstClr val="white"/>
                </a:solidFill>
                <a:latin typeface="Arial" charset="0"/>
              </a:rPr>
              <a:t> до 2011 г.;</a:t>
            </a:r>
          </a:p>
          <a:p>
            <a:pPr algn="just">
              <a:lnSpc>
                <a:spcPct val="120000"/>
              </a:lnSpc>
              <a:buFontTx/>
              <a:buChar char="-"/>
              <a:defRPr/>
            </a:pPr>
            <a:r>
              <a:rPr lang="ru-RU" sz="2400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Arial" charset="0"/>
              </a:rPr>
              <a:t>підвищено</a:t>
            </a:r>
            <a:r>
              <a:rPr lang="ru-RU" sz="2400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Arial" charset="0"/>
              </a:rPr>
              <a:t>рівень</a:t>
            </a:r>
            <a:r>
              <a:rPr lang="ru-RU" sz="2400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Arial" charset="0"/>
              </a:rPr>
              <a:t>професійної</a:t>
            </a:r>
            <a:r>
              <a:rPr lang="ru-RU" sz="2400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Arial" charset="0"/>
              </a:rPr>
              <a:t>компетентності</a:t>
            </a:r>
            <a:r>
              <a:rPr lang="ru-RU" sz="2400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Arial" charset="0"/>
              </a:rPr>
              <a:t>вчителів</a:t>
            </a:r>
            <a:r>
              <a:rPr lang="ru-RU" sz="2400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Arial" charset="0"/>
              </a:rPr>
              <a:t>які</a:t>
            </a:r>
            <a:r>
              <a:rPr lang="ru-RU" sz="2400" dirty="0" smtClean="0">
                <a:solidFill>
                  <a:prstClr val="white"/>
                </a:solidFill>
                <a:latin typeface="Arial" charset="0"/>
              </a:rPr>
              <a:t> почали роботу в </a:t>
            </a:r>
            <a:r>
              <a:rPr lang="ru-RU" sz="2400" dirty="0" err="1" smtClean="0">
                <a:solidFill>
                  <a:prstClr val="white"/>
                </a:solidFill>
                <a:latin typeface="Arial" charset="0"/>
              </a:rPr>
              <a:t>проекті</a:t>
            </a:r>
            <a:r>
              <a:rPr lang="ru-RU" sz="2400" dirty="0">
                <a:solidFill>
                  <a:prstClr val="white"/>
                </a:solidFill>
                <a:latin typeface="Arial" charset="0"/>
              </a:rPr>
              <a:t>;</a:t>
            </a:r>
            <a:endParaRPr lang="ru-RU" sz="2400" dirty="0" smtClean="0">
              <a:solidFill>
                <a:prstClr val="white"/>
              </a:solidFill>
              <a:latin typeface="Arial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ru-RU" sz="2400" dirty="0" smtClean="0">
                <a:solidFill>
                  <a:prstClr val="white"/>
                </a:solidFill>
                <a:latin typeface="Arial" charset="0"/>
              </a:rPr>
              <a:t>- </a:t>
            </a:r>
            <a:r>
              <a:rPr lang="ru-RU" sz="2400" dirty="0" err="1" smtClean="0">
                <a:solidFill>
                  <a:prstClr val="white"/>
                </a:solidFill>
                <a:latin typeface="Arial" charset="0"/>
              </a:rPr>
              <a:t>підібрані</a:t>
            </a:r>
            <a:r>
              <a:rPr lang="ru-RU" sz="2400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Arial" charset="0"/>
              </a:rPr>
              <a:t>ППЗ для </a:t>
            </a:r>
            <a:r>
              <a:rPr lang="ru-RU" sz="2400" dirty="0" err="1">
                <a:solidFill>
                  <a:prstClr val="white"/>
                </a:solidFill>
                <a:latin typeface="Arial" charset="0"/>
              </a:rPr>
              <a:t>використання</a:t>
            </a:r>
            <a:r>
              <a:rPr lang="ru-RU" sz="2400" dirty="0">
                <a:solidFill>
                  <a:prstClr val="white"/>
                </a:solidFill>
                <a:latin typeface="Arial" charset="0"/>
              </a:rPr>
              <a:t> у </a:t>
            </a:r>
            <a:r>
              <a:rPr lang="ru-RU" sz="2400" dirty="0" err="1">
                <a:solidFill>
                  <a:prstClr val="white"/>
                </a:solidFill>
                <a:latin typeface="Arial" charset="0"/>
              </a:rPr>
              <a:t>навчальному</a:t>
            </a:r>
            <a:r>
              <a:rPr lang="ru-RU" sz="24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 charset="0"/>
              </a:rPr>
              <a:t>процесі</a:t>
            </a:r>
            <a:r>
              <a:rPr lang="ru-RU" sz="24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 charset="0"/>
              </a:rPr>
              <a:t>початкової</a:t>
            </a:r>
            <a:r>
              <a:rPr lang="ru-RU" sz="24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 charset="0"/>
              </a:rPr>
              <a:t>школи</a:t>
            </a:r>
            <a:r>
              <a:rPr lang="ru-RU" sz="2400" dirty="0">
                <a:solidFill>
                  <a:prstClr val="white"/>
                </a:solidFill>
                <a:latin typeface="Arial" charset="0"/>
              </a:rPr>
              <a:t>;</a:t>
            </a:r>
          </a:p>
          <a:p>
            <a:pPr algn="just">
              <a:lnSpc>
                <a:spcPct val="120000"/>
              </a:lnSpc>
              <a:defRPr/>
            </a:pPr>
            <a:r>
              <a:rPr lang="ru-RU" sz="2400" dirty="0" smtClean="0">
                <a:solidFill>
                  <a:prstClr val="white"/>
                </a:solidFill>
                <a:latin typeface="Arial" charset="0"/>
              </a:rPr>
              <a:t>- </a:t>
            </a:r>
            <a:r>
              <a:rPr lang="ru-RU" sz="2400" dirty="0" err="1" smtClean="0">
                <a:solidFill>
                  <a:prstClr val="white"/>
                </a:solidFill>
                <a:latin typeface="Arial" charset="0"/>
              </a:rPr>
              <a:t>побудована</a:t>
            </a:r>
            <a:r>
              <a:rPr lang="ru-RU" sz="2400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Arial" charset="0"/>
              </a:rPr>
              <a:t>початкова </a:t>
            </a:r>
            <a:r>
              <a:rPr lang="ru-RU" sz="2400" dirty="0" err="1">
                <a:solidFill>
                  <a:prstClr val="white"/>
                </a:solidFill>
                <a:latin typeface="Arial" charset="0"/>
              </a:rPr>
              <a:t>інфраструктура</a:t>
            </a:r>
            <a:r>
              <a:rPr lang="ru-RU" sz="2400" dirty="0">
                <a:solidFill>
                  <a:prstClr val="white"/>
                </a:solidFill>
                <a:latin typeface="Arial" charset="0"/>
              </a:rPr>
              <a:t>: поставка на </a:t>
            </a:r>
            <a:r>
              <a:rPr lang="ru-RU" sz="2400" dirty="0" err="1">
                <a:solidFill>
                  <a:prstClr val="white"/>
                </a:solidFill>
                <a:latin typeface="Arial" charset="0"/>
              </a:rPr>
              <a:t>основі</a:t>
            </a:r>
            <a:r>
              <a:rPr lang="ru-RU" sz="24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 charset="0"/>
              </a:rPr>
              <a:t>безкоштовної</a:t>
            </a:r>
            <a:r>
              <a:rPr lang="ru-RU" sz="24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 charset="0"/>
              </a:rPr>
              <a:t>передачі</a:t>
            </a:r>
            <a:r>
              <a:rPr lang="ru-RU" sz="24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 charset="0"/>
              </a:rPr>
              <a:t>нетбуків</a:t>
            </a:r>
            <a:r>
              <a:rPr lang="ru-RU" sz="2400" dirty="0">
                <a:solidFill>
                  <a:prstClr val="white"/>
                </a:solidFill>
                <a:latin typeface="Arial" charset="0"/>
              </a:rPr>
              <a:t> у </a:t>
            </a:r>
            <a:r>
              <a:rPr lang="ru-RU" sz="2400" dirty="0" err="1">
                <a:solidFill>
                  <a:prstClr val="white"/>
                </a:solidFill>
                <a:latin typeface="Arial" charset="0"/>
              </a:rPr>
              <a:t>школи</a:t>
            </a:r>
            <a:r>
              <a:rPr lang="ru-RU" sz="2400" dirty="0">
                <a:solidFill>
                  <a:prstClr val="white"/>
                </a:solidFill>
                <a:latin typeface="Arial" charset="0"/>
              </a:rPr>
              <a:t>) та </a:t>
            </a:r>
            <a:r>
              <a:rPr lang="ru-RU" sz="2400" dirty="0" err="1">
                <a:solidFill>
                  <a:prstClr val="white"/>
                </a:solidFill>
                <a:latin typeface="Arial" charset="0"/>
              </a:rPr>
              <a:t>налагодження</a:t>
            </a:r>
            <a:r>
              <a:rPr lang="ru-RU" sz="24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Arial" charset="0"/>
              </a:rPr>
              <a:t>обладнання</a:t>
            </a:r>
            <a:r>
              <a:rPr lang="ru-RU" sz="2400" dirty="0" smtClean="0">
                <a:solidFill>
                  <a:prstClr val="white"/>
                </a:solidFill>
                <a:latin typeface="Arial" charset="0"/>
              </a:rPr>
              <a:t>.</a:t>
            </a:r>
            <a:endParaRPr lang="ru-RU" sz="2400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3" name="Picture 3" descr="D:\NS\1ПК-1 учень\НЕТБУК\large11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1000132" cy="8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85457" y="6478424"/>
            <a:ext cx="70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ІНСТИТУТ ІННОВАЦІЙНИХ ТЕХНОЛОГІЙ І ЗМІСТУ ОСВІТИ</a:t>
            </a:r>
            <a:endParaRPr lang="uk-UA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42101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8" name="Диаграмма 9"/>
          <p:cNvGraphicFramePr>
            <a:graphicFrameLocks/>
          </p:cNvGraphicFramePr>
          <p:nvPr/>
        </p:nvGraphicFramePr>
        <p:xfrm>
          <a:off x="0" y="2571744"/>
          <a:ext cx="5832475" cy="357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0" y="5033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714877" y="2714625"/>
            <a:ext cx="388937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rgbClr val="960000"/>
                </a:solidFill>
              </a:rPr>
              <a:t>№1 - </a:t>
            </a:r>
            <a:r>
              <a:rPr lang="uk-UA" sz="2400" dirty="0" err="1">
                <a:solidFill>
                  <a:srgbClr val="960000"/>
                </a:solidFill>
              </a:rPr>
              <a:t>нетбуки</a:t>
            </a:r>
            <a:r>
              <a:rPr lang="uk-UA" sz="2400" dirty="0">
                <a:solidFill>
                  <a:srgbClr val="960000"/>
                </a:solidFill>
              </a:rPr>
              <a:t> </a:t>
            </a:r>
            <a:r>
              <a:rPr lang="ru-RU" sz="2400" dirty="0" err="1">
                <a:solidFill>
                  <a:srgbClr val="960000"/>
                </a:solidFill>
              </a:rPr>
              <a:t>закріплені</a:t>
            </a:r>
            <a:r>
              <a:rPr lang="ru-RU" sz="2400" dirty="0">
                <a:solidFill>
                  <a:srgbClr val="960000"/>
                </a:solidFill>
              </a:rPr>
              <a:t> за </a:t>
            </a:r>
            <a:r>
              <a:rPr lang="ru-RU" sz="2400" dirty="0" err="1">
                <a:solidFill>
                  <a:srgbClr val="960000"/>
                </a:solidFill>
              </a:rPr>
              <a:t>учнями</a:t>
            </a:r>
            <a:r>
              <a:rPr lang="ru-RU" sz="2400" dirty="0">
                <a:solidFill>
                  <a:srgbClr val="960000"/>
                </a:solidFill>
              </a:rPr>
              <a:t> </a:t>
            </a:r>
            <a:r>
              <a:rPr lang="ru-RU" sz="2400" dirty="0" err="1">
                <a:solidFill>
                  <a:srgbClr val="960000"/>
                </a:solidFill>
              </a:rPr>
              <a:t>окремого</a:t>
            </a:r>
            <a:r>
              <a:rPr lang="ru-RU" sz="2400" dirty="0">
                <a:solidFill>
                  <a:srgbClr val="960000"/>
                </a:solidFill>
              </a:rPr>
              <a:t> </a:t>
            </a:r>
            <a:r>
              <a:rPr lang="ru-RU" sz="2400" dirty="0" err="1">
                <a:solidFill>
                  <a:srgbClr val="960000"/>
                </a:solidFill>
              </a:rPr>
              <a:t>класу</a:t>
            </a:r>
            <a:r>
              <a:rPr lang="uk-UA" sz="2400" dirty="0">
                <a:solidFill>
                  <a:srgbClr val="960000"/>
                </a:solidFill>
              </a:rPr>
              <a:t>; </a:t>
            </a:r>
          </a:p>
          <a:p>
            <a:pPr>
              <a:defRPr/>
            </a:pPr>
            <a:r>
              <a:rPr lang="uk-UA" sz="2400" dirty="0">
                <a:solidFill>
                  <a:srgbClr val="960000"/>
                </a:solidFill>
              </a:rPr>
              <a:t>№2 - </a:t>
            </a:r>
            <a:r>
              <a:rPr lang="ru-RU" sz="2400" dirty="0" smtClean="0">
                <a:solidFill>
                  <a:srgbClr val="960000"/>
                </a:solidFill>
              </a:rPr>
              <a:t>комплектом </a:t>
            </a:r>
            <a:r>
              <a:rPr lang="ru-RU" sz="2400" dirty="0" err="1">
                <a:solidFill>
                  <a:srgbClr val="960000"/>
                </a:solidFill>
              </a:rPr>
              <a:t>нетбуків</a:t>
            </a:r>
            <a:r>
              <a:rPr lang="uk-UA" sz="2400" dirty="0">
                <a:solidFill>
                  <a:srgbClr val="960000"/>
                </a:solidFill>
              </a:rPr>
              <a:t> </a:t>
            </a:r>
            <a:r>
              <a:rPr lang="ru-RU" sz="2400" dirty="0" err="1">
                <a:solidFill>
                  <a:srgbClr val="960000"/>
                </a:solidFill>
              </a:rPr>
              <a:t>користуються</a:t>
            </a:r>
            <a:r>
              <a:rPr lang="ru-RU" sz="2400" dirty="0">
                <a:solidFill>
                  <a:srgbClr val="960000"/>
                </a:solidFill>
              </a:rPr>
              <a:t> </a:t>
            </a:r>
            <a:r>
              <a:rPr lang="ru-RU" sz="2400" dirty="0" err="1">
                <a:solidFill>
                  <a:srgbClr val="960000"/>
                </a:solidFill>
              </a:rPr>
              <a:t>кілька</a:t>
            </a:r>
            <a:r>
              <a:rPr lang="ru-RU" sz="2400" dirty="0">
                <a:solidFill>
                  <a:srgbClr val="960000"/>
                </a:solidFill>
              </a:rPr>
              <a:t> </a:t>
            </a:r>
            <a:r>
              <a:rPr lang="ru-RU" sz="2400" dirty="0" err="1" smtClean="0">
                <a:solidFill>
                  <a:srgbClr val="960000"/>
                </a:solidFill>
              </a:rPr>
              <a:t>класів</a:t>
            </a:r>
            <a:r>
              <a:rPr lang="uk-UA" sz="2400" dirty="0" smtClean="0">
                <a:solidFill>
                  <a:srgbClr val="960000"/>
                </a:solidFill>
              </a:rPr>
              <a:t>;</a:t>
            </a:r>
            <a:endParaRPr lang="uk-UA" sz="2400" dirty="0">
              <a:solidFill>
                <a:srgbClr val="960000"/>
              </a:solidFill>
            </a:endParaRPr>
          </a:p>
          <a:p>
            <a:pPr>
              <a:defRPr/>
            </a:pPr>
            <a:r>
              <a:rPr lang="uk-UA" sz="2400" dirty="0">
                <a:solidFill>
                  <a:srgbClr val="960000"/>
                </a:solidFill>
              </a:rPr>
              <a:t>№3 - </a:t>
            </a:r>
            <a:r>
              <a:rPr lang="uk-UA" sz="2400" dirty="0" smtClean="0">
                <a:solidFill>
                  <a:srgbClr val="960000"/>
                </a:solidFill>
              </a:rPr>
              <a:t>комплект </a:t>
            </a:r>
            <a:r>
              <a:rPr lang="uk-UA" sz="2400" dirty="0">
                <a:solidFill>
                  <a:srgbClr val="960000"/>
                </a:solidFill>
              </a:rPr>
              <a:t>використовується на паралелі класів</a:t>
            </a:r>
            <a:endParaRPr lang="ru-RU" sz="2400" dirty="0">
              <a:solidFill>
                <a:srgbClr val="96000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259632" y="764704"/>
            <a:ext cx="7527210" cy="1521288"/>
          </a:xfrm>
          <a:prstGeom prst="round2DiagRect">
            <a:avLst/>
          </a:prstGeom>
          <a:gradFill>
            <a:gsLst>
              <a:gs pos="0">
                <a:srgbClr val="960000"/>
              </a:gs>
              <a:gs pos="45000">
                <a:srgbClr val="FF0000"/>
              </a:gs>
              <a:gs pos="70000">
                <a:srgbClr val="FF0300"/>
              </a:gs>
              <a:gs pos="100000">
                <a:srgbClr val="9E0000"/>
              </a:gs>
            </a:gsLst>
            <a:lin ang="5400000" scaled="0"/>
          </a:gradFill>
          <a:ln>
            <a:solidFill>
              <a:srgbClr val="9E0000"/>
            </a:solidFill>
          </a:ln>
          <a:effectLst>
            <a:outerShdw blurRad="50800" dist="88900" dir="1374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defRPr/>
            </a:pPr>
            <a:r>
              <a:rPr lang="ru-RU" sz="2600" dirty="0" err="1">
                <a:solidFill>
                  <a:prstClr val="white"/>
                </a:solidFill>
                <a:latin typeface="Arial" charset="0"/>
              </a:rPr>
              <a:t>Виділено</a:t>
            </a:r>
            <a:r>
              <a:rPr lang="ru-RU" sz="26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600" dirty="0" err="1">
                <a:solidFill>
                  <a:prstClr val="white"/>
                </a:solidFill>
                <a:latin typeface="Arial" charset="0"/>
              </a:rPr>
              <a:t>варіанти</a:t>
            </a:r>
            <a:r>
              <a:rPr lang="ru-RU" sz="26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600" dirty="0" err="1">
                <a:solidFill>
                  <a:prstClr val="white"/>
                </a:solidFill>
                <a:latin typeface="Arial" charset="0"/>
              </a:rPr>
              <a:t>використання</a:t>
            </a:r>
            <a:r>
              <a:rPr lang="ru-RU" sz="26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600" dirty="0" err="1">
                <a:solidFill>
                  <a:prstClr val="white"/>
                </a:solidFill>
                <a:latin typeface="Arial" charset="0"/>
              </a:rPr>
              <a:t>нетбуків</a:t>
            </a:r>
            <a:r>
              <a:rPr lang="ru-RU" sz="2600" dirty="0">
                <a:solidFill>
                  <a:prstClr val="white"/>
                </a:solidFill>
                <a:latin typeface="Arial" charset="0"/>
              </a:rPr>
              <a:t> ЗНЗ </a:t>
            </a:r>
            <a:r>
              <a:rPr lang="ru-RU" sz="2600" dirty="0" smtClean="0">
                <a:solidFill>
                  <a:prstClr val="white"/>
                </a:solidFill>
                <a:latin typeface="Arial" charset="0"/>
              </a:rPr>
              <a:t/>
            </a:r>
            <a:br>
              <a:rPr lang="ru-RU" sz="2600" dirty="0" smtClean="0">
                <a:solidFill>
                  <a:prstClr val="white"/>
                </a:solidFill>
                <a:latin typeface="Arial" charset="0"/>
              </a:rPr>
            </a:br>
            <a:r>
              <a:rPr lang="ru-RU" sz="2600" dirty="0" smtClean="0">
                <a:solidFill>
                  <a:prstClr val="white"/>
                </a:solidFill>
                <a:latin typeface="Arial" charset="0"/>
              </a:rPr>
              <a:t>(</a:t>
            </a:r>
            <a:r>
              <a:rPr lang="ru-RU" sz="2600" dirty="0">
                <a:solidFill>
                  <a:prstClr val="white"/>
                </a:solidFill>
                <a:latin typeface="Arial" charset="0"/>
              </a:rPr>
              <a:t>за </a:t>
            </a:r>
            <a:r>
              <a:rPr lang="ru-RU" sz="2600" dirty="0" err="1">
                <a:solidFill>
                  <a:prstClr val="white"/>
                </a:solidFill>
                <a:latin typeface="Arial" charset="0"/>
              </a:rPr>
              <a:t>умови</a:t>
            </a:r>
            <a:r>
              <a:rPr lang="ru-RU" sz="26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600" dirty="0" err="1">
                <a:solidFill>
                  <a:prstClr val="white"/>
                </a:solidFill>
                <a:latin typeface="Arial" charset="0"/>
              </a:rPr>
              <a:t>безкоштовного</a:t>
            </a:r>
            <a:r>
              <a:rPr lang="ru-RU" sz="26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600" dirty="0" err="1">
                <a:solidFill>
                  <a:prstClr val="white"/>
                </a:solidFill>
                <a:latin typeface="Arial" charset="0"/>
              </a:rPr>
              <a:t>отримання</a:t>
            </a:r>
            <a:r>
              <a:rPr lang="ru-RU" sz="26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ru-RU" sz="2600" dirty="0" err="1">
                <a:solidFill>
                  <a:prstClr val="white"/>
                </a:solidFill>
                <a:latin typeface="Arial" charset="0"/>
              </a:rPr>
              <a:t>нетбуків</a:t>
            </a:r>
            <a:r>
              <a:rPr lang="ru-RU" sz="2600" dirty="0">
                <a:solidFill>
                  <a:prstClr val="white"/>
                </a:solidFill>
                <a:latin typeface="Arial" charset="0"/>
              </a:rPr>
              <a:t>)</a:t>
            </a:r>
          </a:p>
        </p:txBody>
      </p:sp>
      <p:pic>
        <p:nvPicPr>
          <p:cNvPr id="9" name="Picture 3" descr="D:\NS\1ПК-1 учень\НЕТБУК\large11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0042"/>
            <a:ext cx="1000132" cy="8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71670" y="6478424"/>
            <a:ext cx="70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ІНСТИТУТ ІННОВАЦІЙНИХ ТЕХНОЛОГІЙ І ЗМІСТУ ОСВІТИ</a:t>
            </a:r>
            <a:endParaRPr lang="uk-UA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071773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0" y="1643050"/>
            <a:ext cx="8890062" cy="5000660"/>
            <a:chOff x="4771" y="3188"/>
            <a:chExt cx="7200" cy="4050"/>
          </a:xfrm>
        </p:grpSpPr>
        <p:sp>
          <p:nvSpPr>
            <p:cNvPr id="17510" name="Oval 94"/>
            <p:cNvSpPr>
              <a:spLocks noChangeArrowheads="1"/>
            </p:cNvSpPr>
            <p:nvPr/>
          </p:nvSpPr>
          <p:spPr bwMode="auto">
            <a:xfrm>
              <a:off x="7831" y="4628"/>
              <a:ext cx="1080" cy="3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600" b="1" dirty="0" err="1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Нетбук</a:t>
              </a:r>
              <a:endParaRPr lang="uk-UA" dirty="0">
                <a:solidFill>
                  <a:schemeClr val="tx2"/>
                </a:solidFill>
              </a:endParaRPr>
            </a:p>
          </p:txBody>
        </p:sp>
        <p:sp>
          <p:nvSpPr>
            <p:cNvPr id="17511" name="Rectangle 93"/>
            <p:cNvSpPr>
              <a:spLocks noChangeArrowheads="1"/>
            </p:cNvSpPr>
            <p:nvPr/>
          </p:nvSpPr>
          <p:spPr bwMode="auto">
            <a:xfrm>
              <a:off x="9181" y="4898"/>
              <a:ext cx="1170" cy="2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Виховна діяльність</a:t>
              </a:r>
              <a:endParaRPr lang="uk-UA" dirty="0">
                <a:solidFill>
                  <a:schemeClr val="tx2"/>
                </a:solidFill>
              </a:endParaRPr>
            </a:p>
          </p:txBody>
        </p:sp>
        <p:sp>
          <p:nvSpPr>
            <p:cNvPr id="17512" name="Rectangle 92"/>
            <p:cNvSpPr>
              <a:spLocks noChangeArrowheads="1"/>
            </p:cNvSpPr>
            <p:nvPr/>
          </p:nvSpPr>
          <p:spPr bwMode="auto">
            <a:xfrm>
              <a:off x="6121" y="4358"/>
              <a:ext cx="1530" cy="2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300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Навчальна діяльність</a:t>
              </a:r>
              <a:endParaRPr lang="uk-UA" dirty="0">
                <a:solidFill>
                  <a:schemeClr val="tx2"/>
                </a:solidFill>
              </a:endParaRPr>
            </a:p>
          </p:txBody>
        </p:sp>
        <p:sp>
          <p:nvSpPr>
            <p:cNvPr id="17513" name="Rectangle 91"/>
            <p:cNvSpPr>
              <a:spLocks noChangeArrowheads="1"/>
            </p:cNvSpPr>
            <p:nvPr/>
          </p:nvSpPr>
          <p:spPr bwMode="auto">
            <a:xfrm>
              <a:off x="8011" y="5978"/>
              <a:ext cx="900" cy="3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Дистанційне навчання</a:t>
              </a:r>
              <a:endParaRPr lang="uk-UA" dirty="0">
                <a:solidFill>
                  <a:schemeClr val="tx2"/>
                </a:solidFill>
              </a:endParaRPr>
            </a:p>
          </p:txBody>
        </p:sp>
        <p:sp>
          <p:nvSpPr>
            <p:cNvPr id="17514" name="Oval 90"/>
            <p:cNvSpPr>
              <a:spLocks noChangeArrowheads="1"/>
            </p:cNvSpPr>
            <p:nvPr/>
          </p:nvSpPr>
          <p:spPr bwMode="auto">
            <a:xfrm>
              <a:off x="7021" y="3638"/>
              <a:ext cx="630" cy="45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>
                  <a:solidFill>
                    <a:srgbClr val="FFC000"/>
                  </a:solidFill>
                  <a:latin typeface="Calibri" pitchFamily="34" charset="0"/>
                  <a:cs typeface="Times New Roman" pitchFamily="18" charset="0"/>
                </a:rPr>
                <a:t>Англ. мова</a:t>
              </a:r>
              <a:endParaRPr lang="uk-UA">
                <a:solidFill>
                  <a:srgbClr val="FFC000"/>
                </a:solidFill>
              </a:endParaRPr>
            </a:p>
          </p:txBody>
        </p:sp>
        <p:sp>
          <p:nvSpPr>
            <p:cNvPr id="17515" name="Oval 89"/>
            <p:cNvSpPr>
              <a:spLocks noChangeArrowheads="1"/>
            </p:cNvSpPr>
            <p:nvPr/>
          </p:nvSpPr>
          <p:spPr bwMode="auto">
            <a:xfrm>
              <a:off x="6301" y="3728"/>
              <a:ext cx="630" cy="45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>
                  <a:solidFill>
                    <a:srgbClr val="FFC000"/>
                  </a:solidFill>
                  <a:latin typeface="Calibri" pitchFamily="34" charset="0"/>
                  <a:cs typeface="Times New Roman" pitchFamily="18" charset="0"/>
                </a:rPr>
                <a:t>Рос. мова</a:t>
              </a:r>
              <a:endParaRPr lang="uk-UA">
                <a:solidFill>
                  <a:srgbClr val="FFC000"/>
                </a:solidFill>
              </a:endParaRPr>
            </a:p>
          </p:txBody>
        </p:sp>
        <p:sp>
          <p:nvSpPr>
            <p:cNvPr id="17516" name="Oval 88"/>
            <p:cNvSpPr>
              <a:spLocks noChangeArrowheads="1"/>
            </p:cNvSpPr>
            <p:nvPr/>
          </p:nvSpPr>
          <p:spPr bwMode="auto">
            <a:xfrm>
              <a:off x="5401" y="3908"/>
              <a:ext cx="810" cy="27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>
                  <a:solidFill>
                    <a:srgbClr val="FFC000"/>
                  </a:solidFill>
                  <a:latin typeface="Calibri" pitchFamily="34" charset="0"/>
                  <a:cs typeface="Times New Roman" pitchFamily="18" charset="0"/>
                </a:rPr>
                <a:t>Читання</a:t>
              </a:r>
              <a:endParaRPr lang="uk-UA">
                <a:solidFill>
                  <a:srgbClr val="FFC000"/>
                </a:solidFill>
              </a:endParaRPr>
            </a:p>
          </p:txBody>
        </p:sp>
        <p:sp>
          <p:nvSpPr>
            <p:cNvPr id="17517" name="Oval 87"/>
            <p:cNvSpPr>
              <a:spLocks noChangeArrowheads="1"/>
            </p:cNvSpPr>
            <p:nvPr/>
          </p:nvSpPr>
          <p:spPr bwMode="auto">
            <a:xfrm>
              <a:off x="4771" y="4178"/>
              <a:ext cx="1080" cy="27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>
                  <a:solidFill>
                    <a:srgbClr val="FFC000"/>
                  </a:solidFill>
                  <a:latin typeface="Calibri" pitchFamily="34" charset="0"/>
                  <a:cs typeface="Times New Roman" pitchFamily="18" charset="0"/>
                </a:rPr>
                <a:t>Математика</a:t>
              </a:r>
              <a:endParaRPr lang="uk-UA">
                <a:solidFill>
                  <a:srgbClr val="FFC000"/>
                </a:solidFill>
              </a:endParaRPr>
            </a:p>
          </p:txBody>
        </p:sp>
        <p:sp>
          <p:nvSpPr>
            <p:cNvPr id="17518" name="Oval 86"/>
            <p:cNvSpPr>
              <a:spLocks noChangeArrowheads="1"/>
            </p:cNvSpPr>
            <p:nvPr/>
          </p:nvSpPr>
          <p:spPr bwMode="auto">
            <a:xfrm>
              <a:off x="4771" y="4538"/>
              <a:ext cx="990" cy="45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>
                  <a:solidFill>
                    <a:srgbClr val="FFC000"/>
                  </a:solidFill>
                  <a:latin typeface="Calibri" pitchFamily="34" charset="0"/>
                  <a:cs typeface="Times New Roman" pitchFamily="18" charset="0"/>
                </a:rPr>
                <a:t>Художній труд</a:t>
              </a:r>
              <a:endParaRPr lang="uk-UA">
                <a:solidFill>
                  <a:srgbClr val="FFC000"/>
                </a:solidFill>
              </a:endParaRPr>
            </a:p>
          </p:txBody>
        </p:sp>
        <p:sp>
          <p:nvSpPr>
            <p:cNvPr id="17519" name="Oval 85"/>
            <p:cNvSpPr>
              <a:spLocks noChangeArrowheads="1"/>
            </p:cNvSpPr>
            <p:nvPr/>
          </p:nvSpPr>
          <p:spPr bwMode="auto">
            <a:xfrm>
              <a:off x="5401" y="4988"/>
              <a:ext cx="900" cy="45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>
                  <a:solidFill>
                    <a:srgbClr val="FFC000"/>
                  </a:solidFill>
                  <a:latin typeface="Calibri" pitchFamily="34" charset="0"/>
                  <a:cs typeface="Times New Roman" pitchFamily="18" charset="0"/>
                </a:rPr>
                <a:t>Навколишній світ</a:t>
              </a:r>
              <a:endParaRPr lang="uk-UA">
                <a:solidFill>
                  <a:srgbClr val="FFC000"/>
                </a:solidFill>
              </a:endParaRPr>
            </a:p>
          </p:txBody>
        </p:sp>
        <p:sp>
          <p:nvSpPr>
            <p:cNvPr id="17520" name="Oval 84"/>
            <p:cNvSpPr>
              <a:spLocks noChangeArrowheads="1"/>
            </p:cNvSpPr>
            <p:nvPr/>
          </p:nvSpPr>
          <p:spPr bwMode="auto">
            <a:xfrm>
              <a:off x="5491" y="3188"/>
              <a:ext cx="990" cy="270"/>
            </a:xfrm>
            <a:prstGeom prst="ellipse">
              <a:avLst/>
            </a:prstGeom>
            <a:solidFill>
              <a:srgbClr val="B8CCE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Бібліотека</a:t>
              </a:r>
              <a:endParaRPr lang="uk-UA" b="1" dirty="0">
                <a:solidFill>
                  <a:schemeClr val="tx2"/>
                </a:solidFill>
              </a:endParaRPr>
            </a:p>
          </p:txBody>
        </p:sp>
        <p:sp>
          <p:nvSpPr>
            <p:cNvPr id="17521" name="Oval 83"/>
            <p:cNvSpPr>
              <a:spLocks noChangeArrowheads="1"/>
            </p:cNvSpPr>
            <p:nvPr/>
          </p:nvSpPr>
          <p:spPr bwMode="auto">
            <a:xfrm>
              <a:off x="4771" y="3458"/>
              <a:ext cx="810" cy="450"/>
            </a:xfrm>
            <a:prstGeom prst="ellipse">
              <a:avLst/>
            </a:prstGeom>
            <a:solidFill>
              <a:srgbClr val="B8CCE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Актова зала</a:t>
              </a:r>
              <a:endParaRPr lang="uk-UA" dirty="0">
                <a:solidFill>
                  <a:schemeClr val="tx2"/>
                </a:solidFill>
              </a:endParaRPr>
            </a:p>
          </p:txBody>
        </p:sp>
        <p:sp>
          <p:nvSpPr>
            <p:cNvPr id="17522" name="Oval 82"/>
            <p:cNvSpPr>
              <a:spLocks noChangeArrowheads="1"/>
            </p:cNvSpPr>
            <p:nvPr/>
          </p:nvSpPr>
          <p:spPr bwMode="auto">
            <a:xfrm>
              <a:off x="6751" y="3188"/>
              <a:ext cx="1080" cy="450"/>
            </a:xfrm>
            <a:prstGeom prst="ellipse">
              <a:avLst/>
            </a:prstGeom>
            <a:solidFill>
              <a:srgbClr val="B8CCE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000" b="1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Кабінет англійської мови</a:t>
              </a:r>
              <a:endParaRPr lang="uk-UA" b="1" dirty="0">
                <a:solidFill>
                  <a:schemeClr val="tx2"/>
                </a:solidFill>
              </a:endParaRPr>
            </a:p>
          </p:txBody>
        </p:sp>
        <p:sp>
          <p:nvSpPr>
            <p:cNvPr id="17523" name="Oval 81"/>
            <p:cNvSpPr>
              <a:spLocks noChangeArrowheads="1"/>
            </p:cNvSpPr>
            <p:nvPr/>
          </p:nvSpPr>
          <p:spPr bwMode="auto">
            <a:xfrm>
              <a:off x="6211" y="4808"/>
              <a:ext cx="1080" cy="27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>
                  <a:solidFill>
                    <a:srgbClr val="FFC000"/>
                  </a:solidFill>
                  <a:latin typeface="Calibri" pitchFamily="34" charset="0"/>
                  <a:cs typeface="Times New Roman" pitchFamily="18" charset="0"/>
                </a:rPr>
                <a:t>Малювання</a:t>
              </a:r>
              <a:endParaRPr lang="uk-UA">
                <a:solidFill>
                  <a:srgbClr val="FFC000"/>
                </a:solidFill>
              </a:endParaRPr>
            </a:p>
          </p:txBody>
        </p:sp>
        <p:sp>
          <p:nvSpPr>
            <p:cNvPr id="17524" name="Oval 80"/>
            <p:cNvSpPr>
              <a:spLocks noChangeArrowheads="1"/>
            </p:cNvSpPr>
            <p:nvPr/>
          </p:nvSpPr>
          <p:spPr bwMode="auto">
            <a:xfrm>
              <a:off x="7201" y="5078"/>
              <a:ext cx="720" cy="27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>
                  <a:solidFill>
                    <a:srgbClr val="FFC000"/>
                  </a:solidFill>
                  <a:latin typeface="Calibri" pitchFamily="34" charset="0"/>
                  <a:cs typeface="Times New Roman" pitchFamily="18" charset="0"/>
                </a:rPr>
                <a:t>Музика</a:t>
              </a:r>
              <a:endParaRPr lang="uk-UA">
                <a:solidFill>
                  <a:srgbClr val="FFC000"/>
                </a:solidFill>
              </a:endParaRPr>
            </a:p>
          </p:txBody>
        </p:sp>
        <p:sp>
          <p:nvSpPr>
            <p:cNvPr id="17525" name="Oval 79"/>
            <p:cNvSpPr>
              <a:spLocks noChangeArrowheads="1"/>
            </p:cNvSpPr>
            <p:nvPr/>
          </p:nvSpPr>
          <p:spPr bwMode="auto">
            <a:xfrm>
              <a:off x="4771" y="5483"/>
              <a:ext cx="630" cy="225"/>
            </a:xfrm>
            <a:prstGeom prst="ellipse">
              <a:avLst/>
            </a:prstGeom>
            <a:solidFill>
              <a:srgbClr val="CCC0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Парк</a:t>
              </a:r>
              <a:endParaRPr lang="uk-UA" b="1" dirty="0">
                <a:solidFill>
                  <a:schemeClr val="tx2"/>
                </a:solidFill>
              </a:endParaRPr>
            </a:p>
          </p:txBody>
        </p:sp>
        <p:sp>
          <p:nvSpPr>
            <p:cNvPr id="17526" name="Oval 78"/>
            <p:cNvSpPr>
              <a:spLocks noChangeArrowheads="1"/>
            </p:cNvSpPr>
            <p:nvPr/>
          </p:nvSpPr>
          <p:spPr bwMode="auto">
            <a:xfrm>
              <a:off x="5491" y="6068"/>
              <a:ext cx="810" cy="450"/>
            </a:xfrm>
            <a:prstGeom prst="ellipse">
              <a:avLst/>
            </a:prstGeom>
            <a:solidFill>
              <a:srgbClr val="CCC0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Класний кабінет</a:t>
              </a:r>
              <a:endParaRPr lang="uk-UA" b="1" dirty="0">
                <a:solidFill>
                  <a:schemeClr val="tx2"/>
                </a:solidFill>
              </a:endParaRPr>
            </a:p>
          </p:txBody>
        </p:sp>
        <p:sp>
          <p:nvSpPr>
            <p:cNvPr id="17527" name="Oval 77"/>
            <p:cNvSpPr>
              <a:spLocks noChangeArrowheads="1"/>
            </p:cNvSpPr>
            <p:nvPr/>
          </p:nvSpPr>
          <p:spPr bwMode="auto">
            <a:xfrm>
              <a:off x="4771" y="5798"/>
              <a:ext cx="990" cy="270"/>
            </a:xfrm>
            <a:prstGeom prst="ellipse">
              <a:avLst/>
            </a:prstGeom>
            <a:solidFill>
              <a:srgbClr val="CCC0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Бібліотека</a:t>
              </a:r>
              <a:endParaRPr lang="uk-UA" b="1" dirty="0">
                <a:solidFill>
                  <a:schemeClr val="tx2"/>
                </a:solidFill>
              </a:endParaRPr>
            </a:p>
          </p:txBody>
        </p:sp>
        <p:sp>
          <p:nvSpPr>
            <p:cNvPr id="17528" name="Oval 76"/>
            <p:cNvSpPr>
              <a:spLocks noChangeArrowheads="1"/>
            </p:cNvSpPr>
            <p:nvPr/>
          </p:nvSpPr>
          <p:spPr bwMode="auto">
            <a:xfrm>
              <a:off x="6044" y="5798"/>
              <a:ext cx="977" cy="54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 dirty="0">
                  <a:solidFill>
                    <a:schemeClr val="tx2"/>
                  </a:solidFill>
                  <a:cs typeface="Times New Roman" pitchFamily="18" charset="0"/>
                </a:rPr>
                <a:t>«</a:t>
              </a:r>
              <a:r>
                <a:rPr lang="uk-UA" sz="1100" b="1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Зелений кабінет</a:t>
              </a:r>
              <a:r>
                <a:rPr lang="uk-UA" sz="1100" b="1" dirty="0">
                  <a:solidFill>
                    <a:schemeClr val="tx2"/>
                  </a:solidFill>
                  <a:cs typeface="Times New Roman" pitchFamily="18" charset="0"/>
                </a:rPr>
                <a:t>»</a:t>
              </a:r>
              <a:endParaRPr lang="uk-UA" b="1" dirty="0">
                <a:solidFill>
                  <a:schemeClr val="tx2"/>
                </a:solidFill>
              </a:endParaRPr>
            </a:p>
          </p:txBody>
        </p:sp>
        <p:sp>
          <p:nvSpPr>
            <p:cNvPr id="17529" name="Oval 75"/>
            <p:cNvSpPr>
              <a:spLocks noChangeArrowheads="1"/>
            </p:cNvSpPr>
            <p:nvPr/>
          </p:nvSpPr>
          <p:spPr bwMode="auto">
            <a:xfrm>
              <a:off x="7021" y="5618"/>
              <a:ext cx="720" cy="450"/>
            </a:xfrm>
            <a:prstGeom prst="ellipse">
              <a:avLst/>
            </a:prstGeom>
            <a:solidFill>
              <a:srgbClr val="CCC0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Актова зала</a:t>
              </a:r>
              <a:endParaRPr lang="uk-UA" b="1" dirty="0">
                <a:solidFill>
                  <a:schemeClr val="tx2"/>
                </a:solidFill>
              </a:endParaRPr>
            </a:p>
          </p:txBody>
        </p:sp>
        <p:sp>
          <p:nvSpPr>
            <p:cNvPr id="17530" name="Oval 74"/>
            <p:cNvSpPr>
              <a:spLocks noChangeArrowheads="1"/>
            </p:cNvSpPr>
            <p:nvPr/>
          </p:nvSpPr>
          <p:spPr bwMode="auto">
            <a:xfrm>
              <a:off x="7651" y="5348"/>
              <a:ext cx="765" cy="450"/>
            </a:xfrm>
            <a:prstGeom prst="ellipse">
              <a:avLst/>
            </a:prstGeom>
            <a:solidFill>
              <a:srgbClr val="CCC0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000" b="1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Кабінет музики</a:t>
              </a:r>
              <a:endParaRPr lang="uk-UA" b="1" dirty="0">
                <a:solidFill>
                  <a:schemeClr val="tx2"/>
                </a:solidFill>
              </a:endParaRPr>
            </a:p>
          </p:txBody>
        </p:sp>
        <p:sp>
          <p:nvSpPr>
            <p:cNvPr id="17531" name="Oval 73"/>
            <p:cNvSpPr>
              <a:spLocks noChangeArrowheads="1"/>
            </p:cNvSpPr>
            <p:nvPr/>
          </p:nvSpPr>
          <p:spPr bwMode="auto">
            <a:xfrm>
              <a:off x="9091" y="4178"/>
              <a:ext cx="1003" cy="54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Times New Roman" pitchFamily="18" charset="0"/>
                </a:rPr>
                <a:t>Проектна діяльність</a:t>
              </a:r>
              <a:endParaRPr lang="uk-UA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532" name="Oval 72"/>
            <p:cNvSpPr>
              <a:spLocks noChangeArrowheads="1"/>
            </p:cNvSpPr>
            <p:nvPr/>
          </p:nvSpPr>
          <p:spPr bwMode="auto">
            <a:xfrm>
              <a:off x="10171" y="3818"/>
              <a:ext cx="720" cy="450"/>
            </a:xfrm>
            <a:prstGeom prst="ellipse">
              <a:avLst/>
            </a:prstGeom>
            <a:solidFill>
              <a:srgbClr val="FABF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Творчі заходи</a:t>
              </a:r>
              <a:endParaRPr lang="uk-UA" b="1" dirty="0">
                <a:solidFill>
                  <a:schemeClr val="tx2"/>
                </a:solidFill>
              </a:endParaRPr>
            </a:p>
          </p:txBody>
        </p:sp>
        <p:sp>
          <p:nvSpPr>
            <p:cNvPr id="17533" name="Oval 71"/>
            <p:cNvSpPr>
              <a:spLocks noChangeArrowheads="1"/>
            </p:cNvSpPr>
            <p:nvPr/>
          </p:nvSpPr>
          <p:spPr bwMode="auto">
            <a:xfrm>
              <a:off x="10801" y="4718"/>
              <a:ext cx="1170" cy="63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Еколого-натуралістичний центр</a:t>
              </a:r>
              <a:endParaRPr lang="uk-UA" dirty="0">
                <a:solidFill>
                  <a:schemeClr val="tx2"/>
                </a:solidFill>
              </a:endParaRPr>
            </a:p>
          </p:txBody>
        </p:sp>
        <p:sp>
          <p:nvSpPr>
            <p:cNvPr id="17534" name="Oval 70"/>
            <p:cNvSpPr>
              <a:spLocks noChangeArrowheads="1"/>
            </p:cNvSpPr>
            <p:nvPr/>
          </p:nvSpPr>
          <p:spPr bwMode="auto">
            <a:xfrm>
              <a:off x="9811" y="5348"/>
              <a:ext cx="1170" cy="27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 dirty="0" err="1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Волонтерство</a:t>
              </a:r>
              <a:endParaRPr lang="uk-UA" dirty="0">
                <a:solidFill>
                  <a:schemeClr val="tx2"/>
                </a:solidFill>
              </a:endParaRPr>
            </a:p>
          </p:txBody>
        </p:sp>
        <p:sp>
          <p:nvSpPr>
            <p:cNvPr id="17535" name="Oval 69"/>
            <p:cNvSpPr>
              <a:spLocks noChangeArrowheads="1"/>
            </p:cNvSpPr>
            <p:nvPr/>
          </p:nvSpPr>
          <p:spPr bwMode="auto">
            <a:xfrm>
              <a:off x="8191" y="3908"/>
              <a:ext cx="810" cy="450"/>
            </a:xfrm>
            <a:prstGeom prst="ellipse">
              <a:avLst/>
            </a:prstGeom>
            <a:solidFill>
              <a:srgbClr val="FABF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000" b="1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Шкільні кабінети</a:t>
              </a:r>
              <a:endParaRPr lang="uk-UA" b="1" dirty="0">
                <a:solidFill>
                  <a:schemeClr val="tx2"/>
                </a:solidFill>
              </a:endParaRPr>
            </a:p>
          </p:txBody>
        </p:sp>
        <p:sp>
          <p:nvSpPr>
            <p:cNvPr id="17536" name="Oval 68"/>
            <p:cNvSpPr>
              <a:spLocks noChangeArrowheads="1"/>
            </p:cNvSpPr>
            <p:nvPr/>
          </p:nvSpPr>
          <p:spPr bwMode="auto">
            <a:xfrm>
              <a:off x="8371" y="3548"/>
              <a:ext cx="630" cy="360"/>
            </a:xfrm>
            <a:prstGeom prst="ellipse">
              <a:avLst/>
            </a:prstGeom>
            <a:solidFill>
              <a:srgbClr val="FABF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похід</a:t>
              </a:r>
              <a:endParaRPr lang="uk-UA" b="1" dirty="0">
                <a:solidFill>
                  <a:schemeClr val="tx2"/>
                </a:solidFill>
              </a:endParaRPr>
            </a:p>
          </p:txBody>
        </p:sp>
        <p:sp>
          <p:nvSpPr>
            <p:cNvPr id="17537" name="Oval 67"/>
            <p:cNvSpPr>
              <a:spLocks noChangeArrowheads="1"/>
            </p:cNvSpPr>
            <p:nvPr/>
          </p:nvSpPr>
          <p:spPr bwMode="auto">
            <a:xfrm>
              <a:off x="8776" y="3278"/>
              <a:ext cx="900" cy="270"/>
            </a:xfrm>
            <a:prstGeom prst="ellipse">
              <a:avLst/>
            </a:prstGeom>
            <a:solidFill>
              <a:srgbClr val="FABF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бібліотека</a:t>
              </a:r>
              <a:endParaRPr lang="uk-UA" b="1" dirty="0">
                <a:solidFill>
                  <a:schemeClr val="tx2"/>
                </a:solidFill>
              </a:endParaRPr>
            </a:p>
          </p:txBody>
        </p:sp>
        <p:sp>
          <p:nvSpPr>
            <p:cNvPr id="17538" name="Oval 66"/>
            <p:cNvSpPr>
              <a:spLocks noChangeArrowheads="1"/>
            </p:cNvSpPr>
            <p:nvPr/>
          </p:nvSpPr>
          <p:spPr bwMode="auto">
            <a:xfrm>
              <a:off x="9541" y="3458"/>
              <a:ext cx="810" cy="270"/>
            </a:xfrm>
            <a:prstGeom prst="ellipse">
              <a:avLst/>
            </a:prstGeom>
            <a:solidFill>
              <a:srgbClr val="FABF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Вдома</a:t>
              </a:r>
              <a:endParaRPr lang="uk-UA" b="1" dirty="0">
                <a:solidFill>
                  <a:schemeClr val="tx2"/>
                </a:solidFill>
              </a:endParaRPr>
            </a:p>
          </p:txBody>
        </p:sp>
        <p:sp>
          <p:nvSpPr>
            <p:cNvPr id="17539" name="Oval 65"/>
            <p:cNvSpPr>
              <a:spLocks noChangeArrowheads="1"/>
            </p:cNvSpPr>
            <p:nvPr/>
          </p:nvSpPr>
          <p:spPr bwMode="auto">
            <a:xfrm>
              <a:off x="9451" y="3773"/>
              <a:ext cx="720" cy="315"/>
            </a:xfrm>
            <a:prstGeom prst="ellipse">
              <a:avLst/>
            </a:prstGeom>
            <a:solidFill>
              <a:srgbClr val="FABF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 dirty="0" smtClean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Парк</a:t>
              </a:r>
              <a:endParaRPr lang="uk-UA" b="1" dirty="0">
                <a:solidFill>
                  <a:schemeClr val="tx2"/>
                </a:solidFill>
              </a:endParaRPr>
            </a:p>
          </p:txBody>
        </p:sp>
        <p:sp>
          <p:nvSpPr>
            <p:cNvPr id="17540" name="Oval 64"/>
            <p:cNvSpPr>
              <a:spLocks noChangeArrowheads="1"/>
            </p:cNvSpPr>
            <p:nvPr/>
          </p:nvSpPr>
          <p:spPr bwMode="auto">
            <a:xfrm>
              <a:off x="10351" y="3188"/>
              <a:ext cx="810" cy="450"/>
            </a:xfrm>
            <a:prstGeom prst="ellipse">
              <a:avLst/>
            </a:prstGeom>
            <a:solidFill>
              <a:srgbClr val="FABF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Актова зала</a:t>
              </a:r>
              <a:endParaRPr lang="uk-UA" b="1" dirty="0">
                <a:solidFill>
                  <a:schemeClr val="tx2"/>
                </a:solidFill>
              </a:endParaRPr>
            </a:p>
          </p:txBody>
        </p:sp>
        <p:sp>
          <p:nvSpPr>
            <p:cNvPr id="17541" name="Oval 63"/>
            <p:cNvSpPr>
              <a:spLocks noChangeArrowheads="1"/>
            </p:cNvSpPr>
            <p:nvPr/>
          </p:nvSpPr>
          <p:spPr bwMode="auto">
            <a:xfrm>
              <a:off x="11071" y="3638"/>
              <a:ext cx="720" cy="270"/>
            </a:xfrm>
            <a:prstGeom prst="ellipse">
              <a:avLst/>
            </a:prstGeom>
            <a:solidFill>
              <a:srgbClr val="FABF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Вулиця</a:t>
              </a:r>
              <a:endParaRPr lang="uk-UA" dirty="0">
                <a:solidFill>
                  <a:schemeClr val="tx2"/>
                </a:solidFill>
              </a:endParaRPr>
            </a:p>
          </p:txBody>
        </p:sp>
        <p:sp>
          <p:nvSpPr>
            <p:cNvPr id="17542" name="Oval 62"/>
            <p:cNvSpPr>
              <a:spLocks noChangeArrowheads="1"/>
            </p:cNvSpPr>
            <p:nvPr/>
          </p:nvSpPr>
          <p:spPr bwMode="auto">
            <a:xfrm>
              <a:off x="10801" y="4178"/>
              <a:ext cx="900" cy="450"/>
            </a:xfrm>
            <a:prstGeom prst="ellipse">
              <a:avLst/>
            </a:prstGeom>
            <a:solidFill>
              <a:srgbClr val="FABF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Палац творчості</a:t>
              </a:r>
              <a:endParaRPr lang="uk-UA" b="1" dirty="0">
                <a:solidFill>
                  <a:schemeClr val="tx2"/>
                </a:solidFill>
              </a:endParaRPr>
            </a:p>
          </p:txBody>
        </p:sp>
        <p:sp>
          <p:nvSpPr>
            <p:cNvPr id="17543" name="Oval 61"/>
            <p:cNvSpPr>
              <a:spLocks noChangeArrowheads="1"/>
            </p:cNvSpPr>
            <p:nvPr/>
          </p:nvSpPr>
          <p:spPr bwMode="auto">
            <a:xfrm>
              <a:off x="8821" y="5258"/>
              <a:ext cx="630" cy="270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dirty="0">
                  <a:solidFill>
                    <a:srgbClr val="FFC000"/>
                  </a:solidFill>
                  <a:latin typeface="Calibri" pitchFamily="34" charset="0"/>
                  <a:cs typeface="Times New Roman" pitchFamily="18" charset="0"/>
                </a:rPr>
                <a:t>парки</a:t>
              </a:r>
              <a:endParaRPr lang="uk-UA" dirty="0">
                <a:solidFill>
                  <a:srgbClr val="FFC000"/>
                </a:solidFill>
              </a:endParaRPr>
            </a:p>
          </p:txBody>
        </p:sp>
        <p:sp>
          <p:nvSpPr>
            <p:cNvPr id="17544" name="Oval 60"/>
            <p:cNvSpPr>
              <a:spLocks noChangeArrowheads="1"/>
            </p:cNvSpPr>
            <p:nvPr/>
          </p:nvSpPr>
          <p:spPr bwMode="auto">
            <a:xfrm>
              <a:off x="8821" y="5618"/>
              <a:ext cx="720" cy="270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dirty="0">
                  <a:solidFill>
                    <a:srgbClr val="FFC000"/>
                  </a:solidFill>
                  <a:latin typeface="Calibri" pitchFamily="34" charset="0"/>
                  <a:cs typeface="Times New Roman" pitchFamily="18" charset="0"/>
                </a:rPr>
                <a:t>Сквери</a:t>
              </a:r>
              <a:endParaRPr lang="uk-UA" dirty="0">
                <a:solidFill>
                  <a:srgbClr val="FFC000"/>
                </a:solidFill>
              </a:endParaRPr>
            </a:p>
          </p:txBody>
        </p:sp>
        <p:sp>
          <p:nvSpPr>
            <p:cNvPr id="17545" name="Oval 59"/>
            <p:cNvSpPr>
              <a:spLocks noChangeArrowheads="1"/>
            </p:cNvSpPr>
            <p:nvPr/>
          </p:nvSpPr>
          <p:spPr bwMode="auto">
            <a:xfrm>
              <a:off x="9457" y="5965"/>
              <a:ext cx="990" cy="270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dirty="0">
                  <a:solidFill>
                    <a:srgbClr val="FFC000"/>
                  </a:solidFill>
                  <a:latin typeface="Calibri" pitchFamily="34" charset="0"/>
                  <a:cs typeface="Times New Roman" pitchFamily="18" charset="0"/>
                </a:rPr>
                <a:t>Бібліотека</a:t>
              </a:r>
              <a:endParaRPr lang="uk-UA" dirty="0">
                <a:solidFill>
                  <a:srgbClr val="FFC000"/>
                </a:solidFill>
              </a:endParaRPr>
            </a:p>
          </p:txBody>
        </p:sp>
        <p:sp>
          <p:nvSpPr>
            <p:cNvPr id="17546" name="Oval 58"/>
            <p:cNvSpPr>
              <a:spLocks noChangeArrowheads="1"/>
            </p:cNvSpPr>
            <p:nvPr/>
          </p:nvSpPr>
          <p:spPr bwMode="auto">
            <a:xfrm>
              <a:off x="9991" y="6428"/>
              <a:ext cx="810" cy="270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dirty="0">
                  <a:solidFill>
                    <a:srgbClr val="FFC000"/>
                  </a:solidFill>
                  <a:latin typeface="Calibri" pitchFamily="34" charset="0"/>
                  <a:cs typeface="Times New Roman" pitchFamily="18" charset="0"/>
                </a:rPr>
                <a:t>Лікарня</a:t>
              </a:r>
              <a:endParaRPr lang="uk-UA" dirty="0">
                <a:solidFill>
                  <a:srgbClr val="FFC000"/>
                </a:solidFill>
              </a:endParaRPr>
            </a:p>
          </p:txBody>
        </p:sp>
        <p:sp>
          <p:nvSpPr>
            <p:cNvPr id="17547" name="Oval 57"/>
            <p:cNvSpPr>
              <a:spLocks noChangeArrowheads="1"/>
            </p:cNvSpPr>
            <p:nvPr/>
          </p:nvSpPr>
          <p:spPr bwMode="auto">
            <a:xfrm>
              <a:off x="10801" y="5798"/>
              <a:ext cx="1080" cy="630"/>
            </a:xfrm>
            <a:prstGeom prst="ellipse">
              <a:avLst/>
            </a:prstGeom>
            <a:solidFill>
              <a:srgbClr val="7030A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dirty="0">
                  <a:solidFill>
                    <a:srgbClr val="FFC000"/>
                  </a:solidFill>
                  <a:latin typeface="Calibri" pitchFamily="34" charset="0"/>
                  <a:cs typeface="Times New Roman" pitchFamily="18" charset="0"/>
                </a:rPr>
                <a:t>Госпіталь інвалідів</a:t>
              </a:r>
              <a:endParaRPr lang="ru-RU" sz="900" dirty="0">
                <a:solidFill>
                  <a:srgbClr val="FFC000"/>
                </a:solidFill>
              </a:endParaRPr>
            </a:p>
            <a:p>
              <a:pPr eaLnBrk="0" hangingPunct="0"/>
              <a:r>
                <a:rPr lang="uk-UA" sz="1100" dirty="0">
                  <a:solidFill>
                    <a:srgbClr val="FFC000"/>
                  </a:solidFill>
                  <a:latin typeface="Calibri" pitchFamily="34" charset="0"/>
                  <a:cs typeface="Times New Roman" pitchFamily="18" charset="0"/>
                </a:rPr>
                <a:t>ВОВ</a:t>
              </a:r>
              <a:endParaRPr lang="uk-UA" dirty="0">
                <a:solidFill>
                  <a:srgbClr val="FFC000"/>
                </a:solidFill>
              </a:endParaRPr>
            </a:p>
          </p:txBody>
        </p:sp>
        <p:sp>
          <p:nvSpPr>
            <p:cNvPr id="17548" name="Oval 56"/>
            <p:cNvSpPr>
              <a:spLocks noChangeArrowheads="1"/>
            </p:cNvSpPr>
            <p:nvPr/>
          </p:nvSpPr>
          <p:spPr bwMode="auto">
            <a:xfrm>
              <a:off x="7291" y="6338"/>
              <a:ext cx="630" cy="27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Похід</a:t>
              </a:r>
              <a:endParaRPr lang="uk-UA" b="1" dirty="0">
                <a:solidFill>
                  <a:schemeClr val="tx2"/>
                </a:solidFill>
              </a:endParaRPr>
            </a:p>
          </p:txBody>
        </p:sp>
        <p:sp>
          <p:nvSpPr>
            <p:cNvPr id="17549" name="Oval 55"/>
            <p:cNvSpPr>
              <a:spLocks noChangeArrowheads="1"/>
            </p:cNvSpPr>
            <p:nvPr/>
          </p:nvSpPr>
          <p:spPr bwMode="auto">
            <a:xfrm>
              <a:off x="6841" y="6698"/>
              <a:ext cx="1170" cy="4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Виїзд за межі міста (країни)</a:t>
              </a:r>
              <a:endParaRPr lang="uk-UA" b="1" dirty="0">
                <a:solidFill>
                  <a:schemeClr val="tx2"/>
                </a:solidFill>
              </a:endParaRPr>
            </a:p>
          </p:txBody>
        </p:sp>
        <p:sp>
          <p:nvSpPr>
            <p:cNvPr id="17550" name="Oval 54"/>
            <p:cNvSpPr>
              <a:spLocks noChangeArrowheads="1"/>
            </p:cNvSpPr>
            <p:nvPr/>
          </p:nvSpPr>
          <p:spPr bwMode="auto">
            <a:xfrm>
              <a:off x="8101" y="6521"/>
              <a:ext cx="810" cy="267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Вдома</a:t>
              </a:r>
              <a:endParaRPr lang="uk-UA" b="1" dirty="0">
                <a:solidFill>
                  <a:schemeClr val="tx2"/>
                </a:solidFill>
              </a:endParaRPr>
            </a:p>
          </p:txBody>
        </p:sp>
        <p:sp>
          <p:nvSpPr>
            <p:cNvPr id="17551" name="Oval 53"/>
            <p:cNvSpPr>
              <a:spLocks noChangeArrowheads="1"/>
            </p:cNvSpPr>
            <p:nvPr/>
          </p:nvSpPr>
          <p:spPr bwMode="auto">
            <a:xfrm>
              <a:off x="8551" y="6878"/>
              <a:ext cx="630" cy="36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Парк</a:t>
              </a:r>
              <a:endParaRPr lang="uk-UA" b="1" dirty="0">
                <a:solidFill>
                  <a:schemeClr val="tx2"/>
                </a:solidFill>
              </a:endParaRPr>
            </a:p>
          </p:txBody>
        </p:sp>
        <p:sp>
          <p:nvSpPr>
            <p:cNvPr id="17552" name="Oval 52"/>
            <p:cNvSpPr>
              <a:spLocks noChangeArrowheads="1"/>
            </p:cNvSpPr>
            <p:nvPr/>
          </p:nvSpPr>
          <p:spPr bwMode="auto">
            <a:xfrm>
              <a:off x="8911" y="6653"/>
              <a:ext cx="900" cy="225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uk-UA" sz="1100" b="1" dirty="0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стадіон</a:t>
              </a:r>
              <a:endParaRPr lang="uk-UA" b="1" dirty="0">
                <a:solidFill>
                  <a:schemeClr val="tx2"/>
                </a:solidFill>
              </a:endParaRPr>
            </a:p>
          </p:txBody>
        </p:sp>
        <p:sp>
          <p:nvSpPr>
            <p:cNvPr id="17553" name="Line 51"/>
            <p:cNvSpPr>
              <a:spLocks noChangeShapeType="1"/>
            </p:cNvSpPr>
            <p:nvPr/>
          </p:nvSpPr>
          <p:spPr bwMode="auto">
            <a:xfrm flipH="1" flipV="1">
              <a:off x="7651" y="4538"/>
              <a:ext cx="18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54" name="Line 50"/>
            <p:cNvSpPr>
              <a:spLocks noChangeShapeType="1"/>
            </p:cNvSpPr>
            <p:nvPr/>
          </p:nvSpPr>
          <p:spPr bwMode="auto">
            <a:xfrm>
              <a:off x="8821" y="4898"/>
              <a:ext cx="36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55" name="Line 49"/>
            <p:cNvSpPr>
              <a:spLocks noChangeShapeType="1"/>
            </p:cNvSpPr>
            <p:nvPr/>
          </p:nvSpPr>
          <p:spPr bwMode="auto">
            <a:xfrm>
              <a:off x="8461" y="4988"/>
              <a:ext cx="1" cy="9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56" name="Line 48"/>
            <p:cNvSpPr>
              <a:spLocks noChangeShapeType="1"/>
            </p:cNvSpPr>
            <p:nvPr/>
          </p:nvSpPr>
          <p:spPr bwMode="auto">
            <a:xfrm flipV="1">
              <a:off x="7291" y="4088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57" name="Line 47"/>
            <p:cNvSpPr>
              <a:spLocks noChangeShapeType="1"/>
            </p:cNvSpPr>
            <p:nvPr/>
          </p:nvSpPr>
          <p:spPr bwMode="auto">
            <a:xfrm flipV="1">
              <a:off x="6751" y="4088"/>
              <a:ext cx="1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58" name="Line 46"/>
            <p:cNvSpPr>
              <a:spLocks noChangeShapeType="1"/>
            </p:cNvSpPr>
            <p:nvPr/>
          </p:nvSpPr>
          <p:spPr bwMode="auto">
            <a:xfrm flipH="1" flipV="1">
              <a:off x="6121" y="4088"/>
              <a:ext cx="18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59" name="Line 45"/>
            <p:cNvSpPr>
              <a:spLocks noChangeShapeType="1"/>
            </p:cNvSpPr>
            <p:nvPr/>
          </p:nvSpPr>
          <p:spPr bwMode="auto">
            <a:xfrm flipH="1" flipV="1">
              <a:off x="5761" y="4358"/>
              <a:ext cx="36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60" name="Line 44"/>
            <p:cNvSpPr>
              <a:spLocks noChangeShapeType="1"/>
            </p:cNvSpPr>
            <p:nvPr/>
          </p:nvSpPr>
          <p:spPr bwMode="auto">
            <a:xfrm flipH="1">
              <a:off x="5671" y="4628"/>
              <a:ext cx="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61" name="Line 43"/>
            <p:cNvSpPr>
              <a:spLocks noChangeShapeType="1"/>
            </p:cNvSpPr>
            <p:nvPr/>
          </p:nvSpPr>
          <p:spPr bwMode="auto">
            <a:xfrm flipH="1">
              <a:off x="5941" y="4628"/>
              <a:ext cx="45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62" name="Line 42"/>
            <p:cNvSpPr>
              <a:spLocks noChangeShapeType="1"/>
            </p:cNvSpPr>
            <p:nvPr/>
          </p:nvSpPr>
          <p:spPr bwMode="auto">
            <a:xfrm flipH="1">
              <a:off x="6571" y="4628"/>
              <a:ext cx="9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63" name="Line 41"/>
            <p:cNvSpPr>
              <a:spLocks noChangeShapeType="1"/>
            </p:cNvSpPr>
            <p:nvPr/>
          </p:nvSpPr>
          <p:spPr bwMode="auto">
            <a:xfrm>
              <a:off x="7291" y="4628"/>
              <a:ext cx="180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64" name="Line 40"/>
            <p:cNvSpPr>
              <a:spLocks noChangeShapeType="1"/>
            </p:cNvSpPr>
            <p:nvPr/>
          </p:nvSpPr>
          <p:spPr bwMode="auto">
            <a:xfrm flipV="1">
              <a:off x="9631" y="4718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65" name="Line 39"/>
            <p:cNvSpPr>
              <a:spLocks noChangeShapeType="1"/>
            </p:cNvSpPr>
            <p:nvPr/>
          </p:nvSpPr>
          <p:spPr bwMode="auto">
            <a:xfrm flipV="1">
              <a:off x="10081" y="4268"/>
              <a:ext cx="450" cy="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66" name="Line 38"/>
            <p:cNvSpPr>
              <a:spLocks noChangeShapeType="1"/>
            </p:cNvSpPr>
            <p:nvPr/>
          </p:nvSpPr>
          <p:spPr bwMode="auto">
            <a:xfrm flipV="1">
              <a:off x="10351" y="4898"/>
              <a:ext cx="54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67" name="Line 37"/>
            <p:cNvSpPr>
              <a:spLocks noChangeShapeType="1"/>
            </p:cNvSpPr>
            <p:nvPr/>
          </p:nvSpPr>
          <p:spPr bwMode="auto">
            <a:xfrm>
              <a:off x="9901" y="5168"/>
              <a:ext cx="27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68" name="Line 36"/>
            <p:cNvSpPr>
              <a:spLocks noChangeShapeType="1"/>
            </p:cNvSpPr>
            <p:nvPr/>
          </p:nvSpPr>
          <p:spPr bwMode="auto">
            <a:xfrm flipH="1" flipV="1">
              <a:off x="6931" y="3548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69" name="Line 35"/>
            <p:cNvSpPr>
              <a:spLocks noChangeShapeType="1"/>
            </p:cNvSpPr>
            <p:nvPr/>
          </p:nvSpPr>
          <p:spPr bwMode="auto">
            <a:xfrm flipH="1" flipV="1">
              <a:off x="6391" y="3368"/>
              <a:ext cx="630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70" name="Line 34"/>
            <p:cNvSpPr>
              <a:spLocks noChangeShapeType="1"/>
            </p:cNvSpPr>
            <p:nvPr/>
          </p:nvSpPr>
          <p:spPr bwMode="auto">
            <a:xfrm flipH="1" flipV="1">
              <a:off x="6301" y="3368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71" name="Line 33"/>
            <p:cNvSpPr>
              <a:spLocks noChangeShapeType="1"/>
            </p:cNvSpPr>
            <p:nvPr/>
          </p:nvSpPr>
          <p:spPr bwMode="auto">
            <a:xfrm flipV="1">
              <a:off x="5851" y="3458"/>
              <a:ext cx="90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72" name="Line 32"/>
            <p:cNvSpPr>
              <a:spLocks noChangeShapeType="1"/>
            </p:cNvSpPr>
            <p:nvPr/>
          </p:nvSpPr>
          <p:spPr bwMode="auto">
            <a:xfrm flipH="1" flipV="1">
              <a:off x="5491" y="3728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73" name="Line 31"/>
            <p:cNvSpPr>
              <a:spLocks noChangeShapeType="1"/>
            </p:cNvSpPr>
            <p:nvPr/>
          </p:nvSpPr>
          <p:spPr bwMode="auto">
            <a:xfrm flipH="1">
              <a:off x="5131" y="5258"/>
              <a:ext cx="27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74" name="Line 30"/>
            <p:cNvSpPr>
              <a:spLocks noChangeShapeType="1"/>
            </p:cNvSpPr>
            <p:nvPr/>
          </p:nvSpPr>
          <p:spPr bwMode="auto">
            <a:xfrm flipH="1">
              <a:off x="5401" y="5348"/>
              <a:ext cx="90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75" name="Line 29"/>
            <p:cNvSpPr>
              <a:spLocks noChangeShapeType="1"/>
            </p:cNvSpPr>
            <p:nvPr/>
          </p:nvSpPr>
          <p:spPr bwMode="auto">
            <a:xfrm>
              <a:off x="5851" y="5438"/>
              <a:ext cx="0" cy="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76" name="Line 28"/>
            <p:cNvSpPr>
              <a:spLocks noChangeShapeType="1"/>
            </p:cNvSpPr>
            <p:nvPr/>
          </p:nvSpPr>
          <p:spPr bwMode="auto">
            <a:xfrm flipH="1">
              <a:off x="5851" y="5078"/>
              <a:ext cx="720" cy="9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77" name="Line 27"/>
            <p:cNvSpPr>
              <a:spLocks noChangeShapeType="1"/>
            </p:cNvSpPr>
            <p:nvPr/>
          </p:nvSpPr>
          <p:spPr bwMode="auto">
            <a:xfrm>
              <a:off x="6211" y="5348"/>
              <a:ext cx="270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78" name="Line 26"/>
            <p:cNvSpPr>
              <a:spLocks noChangeShapeType="1"/>
            </p:cNvSpPr>
            <p:nvPr/>
          </p:nvSpPr>
          <p:spPr bwMode="auto">
            <a:xfrm flipH="1">
              <a:off x="6481" y="5078"/>
              <a:ext cx="18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79" name="Line 25"/>
            <p:cNvSpPr>
              <a:spLocks noChangeShapeType="1"/>
            </p:cNvSpPr>
            <p:nvPr/>
          </p:nvSpPr>
          <p:spPr bwMode="auto">
            <a:xfrm flipH="1">
              <a:off x="6481" y="5258"/>
              <a:ext cx="7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80" name="Line 24"/>
            <p:cNvSpPr>
              <a:spLocks noChangeShapeType="1"/>
            </p:cNvSpPr>
            <p:nvPr/>
          </p:nvSpPr>
          <p:spPr bwMode="auto">
            <a:xfrm>
              <a:off x="6841" y="5078"/>
              <a:ext cx="360" cy="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81" name="Line 23"/>
            <p:cNvSpPr>
              <a:spLocks noChangeShapeType="1"/>
            </p:cNvSpPr>
            <p:nvPr/>
          </p:nvSpPr>
          <p:spPr bwMode="auto">
            <a:xfrm flipH="1">
              <a:off x="7201" y="5348"/>
              <a:ext cx="27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82" name="Line 22"/>
            <p:cNvSpPr>
              <a:spLocks noChangeShapeType="1"/>
            </p:cNvSpPr>
            <p:nvPr/>
          </p:nvSpPr>
          <p:spPr bwMode="auto">
            <a:xfrm>
              <a:off x="7651" y="5348"/>
              <a:ext cx="18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83" name="Line 21"/>
            <p:cNvSpPr>
              <a:spLocks noChangeShapeType="1"/>
            </p:cNvSpPr>
            <p:nvPr/>
          </p:nvSpPr>
          <p:spPr bwMode="auto">
            <a:xfrm flipH="1">
              <a:off x="7741" y="6158"/>
              <a:ext cx="27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84" name="Line 20"/>
            <p:cNvSpPr>
              <a:spLocks noChangeShapeType="1"/>
            </p:cNvSpPr>
            <p:nvPr/>
          </p:nvSpPr>
          <p:spPr bwMode="auto">
            <a:xfrm flipH="1">
              <a:off x="7741" y="6338"/>
              <a:ext cx="450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85" name="Line 19"/>
            <p:cNvSpPr>
              <a:spLocks noChangeShapeType="1"/>
            </p:cNvSpPr>
            <p:nvPr/>
          </p:nvSpPr>
          <p:spPr bwMode="auto">
            <a:xfrm>
              <a:off x="8371" y="6338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86" name="Line 18"/>
            <p:cNvSpPr>
              <a:spLocks noChangeShapeType="1"/>
            </p:cNvSpPr>
            <p:nvPr/>
          </p:nvSpPr>
          <p:spPr bwMode="auto">
            <a:xfrm>
              <a:off x="8821" y="6338"/>
              <a:ext cx="36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87" name="Line 17"/>
            <p:cNvSpPr>
              <a:spLocks noChangeShapeType="1"/>
            </p:cNvSpPr>
            <p:nvPr/>
          </p:nvSpPr>
          <p:spPr bwMode="auto">
            <a:xfrm>
              <a:off x="8731" y="6338"/>
              <a:ext cx="90" cy="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88" name="Line 16"/>
            <p:cNvSpPr>
              <a:spLocks noChangeShapeType="1"/>
            </p:cNvSpPr>
            <p:nvPr/>
          </p:nvSpPr>
          <p:spPr bwMode="auto">
            <a:xfrm flipH="1" flipV="1">
              <a:off x="8911" y="4268"/>
              <a:ext cx="18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89" name="Line 15"/>
            <p:cNvSpPr>
              <a:spLocks noChangeShapeType="1"/>
            </p:cNvSpPr>
            <p:nvPr/>
          </p:nvSpPr>
          <p:spPr bwMode="auto">
            <a:xfrm flipH="1" flipV="1">
              <a:off x="8911" y="3818"/>
              <a:ext cx="360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90" name="Line 14"/>
            <p:cNvSpPr>
              <a:spLocks noChangeShapeType="1"/>
            </p:cNvSpPr>
            <p:nvPr/>
          </p:nvSpPr>
          <p:spPr bwMode="auto">
            <a:xfrm flipH="1" flipV="1">
              <a:off x="9271" y="3548"/>
              <a:ext cx="90" cy="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91" name="Line 13"/>
            <p:cNvSpPr>
              <a:spLocks noChangeShapeType="1"/>
            </p:cNvSpPr>
            <p:nvPr/>
          </p:nvSpPr>
          <p:spPr bwMode="auto">
            <a:xfrm flipV="1">
              <a:off x="9541" y="3638"/>
              <a:ext cx="9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92" name="Line 12"/>
            <p:cNvSpPr>
              <a:spLocks noChangeShapeType="1"/>
            </p:cNvSpPr>
            <p:nvPr/>
          </p:nvSpPr>
          <p:spPr bwMode="auto">
            <a:xfrm flipV="1">
              <a:off x="9721" y="4088"/>
              <a:ext cx="9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93" name="Line 11"/>
            <p:cNvSpPr>
              <a:spLocks noChangeShapeType="1"/>
            </p:cNvSpPr>
            <p:nvPr/>
          </p:nvSpPr>
          <p:spPr bwMode="auto">
            <a:xfrm flipH="1" flipV="1">
              <a:off x="10171" y="3638"/>
              <a:ext cx="27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94" name="Line 10"/>
            <p:cNvSpPr>
              <a:spLocks noChangeShapeType="1"/>
            </p:cNvSpPr>
            <p:nvPr/>
          </p:nvSpPr>
          <p:spPr bwMode="auto">
            <a:xfrm flipH="1" flipV="1">
              <a:off x="9991" y="3819"/>
              <a:ext cx="27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95" name="Line 9"/>
            <p:cNvSpPr>
              <a:spLocks noChangeShapeType="1"/>
            </p:cNvSpPr>
            <p:nvPr/>
          </p:nvSpPr>
          <p:spPr bwMode="auto">
            <a:xfrm flipV="1">
              <a:off x="10621" y="3638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96" name="Line 8"/>
            <p:cNvSpPr>
              <a:spLocks noChangeShapeType="1"/>
            </p:cNvSpPr>
            <p:nvPr/>
          </p:nvSpPr>
          <p:spPr bwMode="auto">
            <a:xfrm flipV="1">
              <a:off x="10801" y="3818"/>
              <a:ext cx="36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97" name="Line 7"/>
            <p:cNvSpPr>
              <a:spLocks noChangeShapeType="1"/>
            </p:cNvSpPr>
            <p:nvPr/>
          </p:nvSpPr>
          <p:spPr bwMode="auto">
            <a:xfrm>
              <a:off x="10891" y="4088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98" name="Line 6"/>
            <p:cNvSpPr>
              <a:spLocks noChangeShapeType="1"/>
            </p:cNvSpPr>
            <p:nvPr/>
          </p:nvSpPr>
          <p:spPr bwMode="auto">
            <a:xfrm flipH="1">
              <a:off x="9361" y="5438"/>
              <a:ext cx="4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599" name="Line 5"/>
            <p:cNvSpPr>
              <a:spLocks noChangeShapeType="1"/>
            </p:cNvSpPr>
            <p:nvPr/>
          </p:nvSpPr>
          <p:spPr bwMode="auto">
            <a:xfrm flipH="1">
              <a:off x="9451" y="5528"/>
              <a:ext cx="36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600" name="Line 4"/>
            <p:cNvSpPr>
              <a:spLocks noChangeShapeType="1"/>
            </p:cNvSpPr>
            <p:nvPr/>
          </p:nvSpPr>
          <p:spPr bwMode="auto">
            <a:xfrm flipH="1">
              <a:off x="10081" y="5618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601" name="Line 3"/>
            <p:cNvSpPr>
              <a:spLocks noChangeShapeType="1"/>
            </p:cNvSpPr>
            <p:nvPr/>
          </p:nvSpPr>
          <p:spPr bwMode="auto">
            <a:xfrm>
              <a:off x="10531" y="5618"/>
              <a:ext cx="0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602" name="Line 2"/>
            <p:cNvSpPr>
              <a:spLocks noChangeShapeType="1"/>
            </p:cNvSpPr>
            <p:nvPr/>
          </p:nvSpPr>
          <p:spPr bwMode="auto">
            <a:xfrm>
              <a:off x="10891" y="5528"/>
              <a:ext cx="27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FFC000"/>
                </a:solidFill>
              </a:endParaRPr>
            </a:p>
          </p:txBody>
        </p:sp>
      </p:grpSp>
      <p:sp>
        <p:nvSpPr>
          <p:cNvPr id="17411" name="Rectangle 140"/>
          <p:cNvSpPr>
            <a:spLocks noChangeArrowheads="1"/>
          </p:cNvSpPr>
          <p:nvPr/>
        </p:nvSpPr>
        <p:spPr bwMode="auto">
          <a:xfrm>
            <a:off x="0" y="5758934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uk-UA">
              <a:solidFill>
                <a:srgbClr val="FFC000"/>
              </a:solidFill>
            </a:endParaRPr>
          </a:p>
        </p:txBody>
      </p:sp>
      <p:sp>
        <p:nvSpPr>
          <p:cNvPr id="17414" name="Rectangle 280"/>
          <p:cNvSpPr>
            <a:spLocks noChangeArrowheads="1"/>
          </p:cNvSpPr>
          <p:nvPr/>
        </p:nvSpPr>
        <p:spPr bwMode="auto">
          <a:xfrm>
            <a:off x="0" y="5758934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uk-UA">
              <a:solidFill>
                <a:srgbClr val="FFC000"/>
              </a:solidFill>
            </a:endParaRPr>
          </a:p>
        </p:txBody>
      </p:sp>
      <p:sp>
        <p:nvSpPr>
          <p:cNvPr id="195" name="Прямоугольник с двумя скругленными противолежащими углами 194"/>
          <p:cNvSpPr/>
          <p:nvPr/>
        </p:nvSpPr>
        <p:spPr>
          <a:xfrm>
            <a:off x="1389072" y="642918"/>
            <a:ext cx="7647424" cy="785818"/>
          </a:xfrm>
          <a:prstGeom prst="round2DiagRect">
            <a:avLst/>
          </a:prstGeom>
          <a:gradFill>
            <a:gsLst>
              <a:gs pos="100000">
                <a:srgbClr val="0070C0"/>
              </a:gs>
              <a:gs pos="100000">
                <a:srgbClr val="9E0000"/>
              </a:gs>
            </a:gsLst>
            <a:lin ang="5400000" scaled="0"/>
          </a:gradFill>
          <a:ln>
            <a:solidFill>
              <a:srgbClr val="9E0000"/>
            </a:solidFill>
          </a:ln>
          <a:effectLst>
            <a:outerShdw blurRad="50800" dist="88900" dir="1374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uk-UA" sz="2600" dirty="0" smtClean="0">
                <a:solidFill>
                  <a:srgbClr val="FFC000"/>
                </a:solidFill>
                <a:latin typeface="Arial" charset="0"/>
              </a:rPr>
              <a:t>Модель використання </a:t>
            </a:r>
            <a:r>
              <a:rPr lang="uk-UA" sz="2600" dirty="0" err="1" smtClean="0">
                <a:solidFill>
                  <a:srgbClr val="FFC000"/>
                </a:solidFill>
                <a:latin typeface="Arial" charset="0"/>
              </a:rPr>
              <a:t>нетбуків</a:t>
            </a:r>
            <a:r>
              <a:rPr lang="uk-UA" sz="2600" dirty="0" smtClean="0">
                <a:solidFill>
                  <a:srgbClr val="FFC000"/>
                </a:solidFill>
                <a:latin typeface="Arial" charset="0"/>
              </a:rPr>
              <a:t> в різних умовах</a:t>
            </a:r>
            <a:endParaRPr lang="ru-RU" sz="2600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99" name="Picture 3" descr="D:\NS\1ПК-1 учень\НЕТБУК\large11 копи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1000132" cy="8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Прямоугольник 99"/>
          <p:cNvSpPr/>
          <p:nvPr/>
        </p:nvSpPr>
        <p:spPr>
          <a:xfrm>
            <a:off x="2071670" y="6488668"/>
            <a:ext cx="70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ІНСТИТУТ ІННОВАЦІЙНИХ ТЕХНОЛОГІЙ І ЗМІСТУ ОСВІТИ</a:t>
            </a:r>
            <a:endParaRPr lang="uk-UA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914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0"/>
          <p:cNvGrpSpPr>
            <a:grpSpLocks/>
          </p:cNvGrpSpPr>
          <p:nvPr/>
        </p:nvGrpSpPr>
        <p:grpSpPr bwMode="auto">
          <a:xfrm>
            <a:off x="1219200" y="1600200"/>
            <a:ext cx="7015163" cy="4725988"/>
            <a:chOff x="990600" y="1066800"/>
            <a:chExt cx="7014885" cy="4726255"/>
          </a:xfrm>
        </p:grpSpPr>
        <p:grpSp>
          <p:nvGrpSpPr>
            <p:cNvPr id="4" name="Группа 44"/>
            <p:cNvGrpSpPr>
              <a:grpSpLocks/>
            </p:cNvGrpSpPr>
            <p:nvPr/>
          </p:nvGrpSpPr>
          <p:grpSpPr bwMode="auto">
            <a:xfrm>
              <a:off x="3657600" y="2590800"/>
              <a:ext cx="1752600" cy="1676400"/>
              <a:chOff x="3581400" y="2514600"/>
              <a:chExt cx="1524000" cy="1371600"/>
            </a:xfrm>
          </p:grpSpPr>
          <p:grpSp>
            <p:nvGrpSpPr>
              <p:cNvPr id="6" name="Группа 5"/>
              <p:cNvGrpSpPr>
                <a:grpSpLocks/>
              </p:cNvGrpSpPr>
              <p:nvPr/>
            </p:nvGrpSpPr>
            <p:grpSpPr bwMode="auto">
              <a:xfrm>
                <a:off x="3581400" y="2514600"/>
                <a:ext cx="1524000" cy="1371600"/>
                <a:chOff x="3581400" y="2286000"/>
                <a:chExt cx="1524000" cy="1371600"/>
              </a:xfrm>
            </p:grpSpPr>
            <p:sp>
              <p:nvSpPr>
                <p:cNvPr id="3" name="Прямоугольник 2"/>
                <p:cNvSpPr/>
                <p:nvPr/>
              </p:nvSpPr>
              <p:spPr>
                <a:xfrm>
                  <a:off x="3657229" y="2362708"/>
                  <a:ext cx="1448019" cy="1295040"/>
                </a:xfrm>
                <a:prstGeom prst="rect">
                  <a:avLst/>
                </a:prstGeom>
                <a:solidFill>
                  <a:srgbClr val="792EDE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" name="Прямоугольник 4"/>
                <p:cNvSpPr/>
                <p:nvPr/>
              </p:nvSpPr>
              <p:spPr>
                <a:xfrm>
                  <a:off x="3581308" y="2286070"/>
                  <a:ext cx="1448020" cy="1295041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9505" name="TextBox 6"/>
              <p:cNvSpPr txBox="1">
                <a:spLocks noChangeArrowheads="1"/>
              </p:cNvSpPr>
              <p:nvPr/>
            </p:nvSpPr>
            <p:spPr bwMode="auto">
              <a:xfrm>
                <a:off x="3581400" y="2819833"/>
                <a:ext cx="1448076" cy="524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uk-UA" b="1" dirty="0">
                    <a:solidFill>
                      <a:srgbClr val="960000"/>
                    </a:solidFill>
                  </a:rPr>
                  <a:t>Навчальна </a:t>
                </a:r>
              </a:p>
              <a:p>
                <a:r>
                  <a:rPr lang="uk-UA" b="1" dirty="0">
                    <a:solidFill>
                      <a:srgbClr val="960000"/>
                    </a:solidFill>
                  </a:rPr>
                  <a:t>діяльність</a:t>
                </a:r>
                <a:endParaRPr lang="ru-RU" b="1" dirty="0">
                  <a:solidFill>
                    <a:srgbClr val="960000"/>
                  </a:solidFill>
                </a:endParaRPr>
              </a:p>
            </p:txBody>
          </p:sp>
        </p:grpSp>
        <p:grpSp>
          <p:nvGrpSpPr>
            <p:cNvPr id="7" name="Группа 46"/>
            <p:cNvGrpSpPr>
              <a:grpSpLocks/>
            </p:cNvGrpSpPr>
            <p:nvPr/>
          </p:nvGrpSpPr>
          <p:grpSpPr bwMode="auto">
            <a:xfrm>
              <a:off x="990600" y="1066800"/>
              <a:ext cx="7014885" cy="4726255"/>
              <a:chOff x="1076323" y="1130129"/>
              <a:chExt cx="6319159" cy="4187540"/>
            </a:xfrm>
          </p:grpSpPr>
          <p:sp>
            <p:nvSpPr>
              <p:cNvPr id="31" name="Скругленный прямоугольник 30"/>
              <p:cNvSpPr>
                <a:spLocks noChangeArrowheads="1"/>
              </p:cNvSpPr>
              <p:nvPr/>
            </p:nvSpPr>
            <p:spPr bwMode="auto">
              <a:xfrm>
                <a:off x="3574529" y="1130129"/>
                <a:ext cx="1295578" cy="838352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 algn="ctr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19484" name="TextBox 45"/>
              <p:cNvSpPr txBox="1">
                <a:spLocks noChangeArrowheads="1"/>
              </p:cNvSpPr>
              <p:nvPr/>
            </p:nvSpPr>
            <p:spPr bwMode="auto">
              <a:xfrm>
                <a:off x="3520189" y="1135755"/>
                <a:ext cx="1448587" cy="463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uk-UA" sz="1400" b="1" dirty="0">
                    <a:solidFill>
                      <a:prstClr val="white"/>
                    </a:solidFill>
                  </a:rPr>
                  <a:t>Хвилинки релаксації</a:t>
                </a:r>
                <a:endParaRPr lang="ru-RU" sz="14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Скругленный прямоугольник 47"/>
              <p:cNvSpPr>
                <a:spLocks noChangeArrowheads="1"/>
              </p:cNvSpPr>
              <p:nvPr/>
            </p:nvSpPr>
            <p:spPr bwMode="auto">
              <a:xfrm>
                <a:off x="5309115" y="1339717"/>
                <a:ext cx="1295578" cy="838352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 algn="ctr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19486" name="TextBox 48"/>
              <p:cNvSpPr txBox="1">
                <a:spLocks noChangeArrowheads="1"/>
              </p:cNvSpPr>
              <p:nvPr/>
            </p:nvSpPr>
            <p:spPr bwMode="auto">
              <a:xfrm>
                <a:off x="5263356" y="1467668"/>
                <a:ext cx="1448587" cy="654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uk-UA" sz="1400" b="1" dirty="0">
                    <a:solidFill>
                      <a:prstClr val="white"/>
                    </a:solidFill>
                  </a:rPr>
                  <a:t>Пояснення нового матеріалу</a:t>
                </a:r>
                <a:endParaRPr lang="ru-RU" sz="14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Скругленный прямоугольник 49"/>
              <p:cNvSpPr>
                <a:spLocks noChangeArrowheads="1"/>
              </p:cNvSpPr>
              <p:nvPr/>
            </p:nvSpPr>
            <p:spPr bwMode="auto">
              <a:xfrm>
                <a:off x="5795314" y="2386251"/>
                <a:ext cx="1295578" cy="838352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 algn="ctr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19488" name="TextBox 50"/>
              <p:cNvSpPr txBox="1">
                <a:spLocks noChangeArrowheads="1"/>
              </p:cNvSpPr>
              <p:nvPr/>
            </p:nvSpPr>
            <p:spPr bwMode="auto">
              <a:xfrm>
                <a:off x="5769586" y="2497372"/>
                <a:ext cx="1415707" cy="463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uk-UA" sz="1400" b="1" dirty="0">
                    <a:solidFill>
                      <a:prstClr val="white"/>
                    </a:solidFill>
                  </a:rPr>
                  <a:t>Малювання, креслення</a:t>
                </a:r>
                <a:endParaRPr lang="ru-RU" sz="14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89" name="TextBox 51"/>
              <p:cNvSpPr txBox="1">
                <a:spLocks noChangeArrowheads="1"/>
              </p:cNvSpPr>
              <p:nvPr/>
            </p:nvSpPr>
            <p:spPr bwMode="auto">
              <a:xfrm>
                <a:off x="5795315" y="3502747"/>
                <a:ext cx="1600167" cy="272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uk-UA" sz="1400" b="1">
                  <a:solidFill>
                    <a:prstClr val="white"/>
                  </a:solidFill>
                  <a:latin typeface="Arno Pro"/>
                </a:endParaRPr>
              </a:p>
            </p:txBody>
          </p:sp>
          <p:sp>
            <p:nvSpPr>
              <p:cNvPr id="60" name="Скругленный прямоугольник 59"/>
              <p:cNvSpPr>
                <a:spLocks noChangeArrowheads="1"/>
              </p:cNvSpPr>
              <p:nvPr/>
            </p:nvSpPr>
            <p:spPr bwMode="auto">
              <a:xfrm>
                <a:off x="5795314" y="3432784"/>
                <a:ext cx="1295578" cy="838352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 algn="ctr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63" name="Скругленный прямоугольник 62"/>
              <p:cNvSpPr>
                <a:spLocks noChangeArrowheads="1"/>
              </p:cNvSpPr>
              <p:nvPr/>
            </p:nvSpPr>
            <p:spPr bwMode="auto">
              <a:xfrm>
                <a:off x="1769872" y="1200461"/>
                <a:ext cx="1295578" cy="838352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 algn="ctr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19492" name="TextBox 63"/>
              <p:cNvSpPr txBox="1">
                <a:spLocks noChangeArrowheads="1"/>
              </p:cNvSpPr>
              <p:nvPr/>
            </p:nvSpPr>
            <p:spPr bwMode="auto">
              <a:xfrm>
                <a:off x="1701232" y="1269364"/>
                <a:ext cx="1447157" cy="654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uk-UA" sz="1400" b="1" dirty="0" err="1">
                    <a:solidFill>
                      <a:prstClr val="white"/>
                    </a:solidFill>
                  </a:rPr>
                  <a:t>Розв</a:t>
                </a:r>
                <a:r>
                  <a:rPr lang="en-US" sz="1400" b="1" dirty="0">
                    <a:solidFill>
                      <a:prstClr val="white"/>
                    </a:solidFill>
                  </a:rPr>
                  <a:t>‘</a:t>
                </a:r>
                <a:r>
                  <a:rPr lang="uk-UA" sz="1400" b="1" dirty="0" err="1">
                    <a:solidFill>
                      <a:prstClr val="white"/>
                    </a:solidFill>
                  </a:rPr>
                  <a:t>язання</a:t>
                </a:r>
                <a:r>
                  <a:rPr lang="uk-UA" sz="1400" b="1" dirty="0">
                    <a:solidFill>
                      <a:prstClr val="white"/>
                    </a:solidFill>
                  </a:rPr>
                  <a:t> задач, логічних вправ</a:t>
                </a:r>
                <a:endParaRPr lang="en-US" sz="14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Скругленный прямоугольник 64"/>
              <p:cNvSpPr>
                <a:spLocks noChangeArrowheads="1"/>
              </p:cNvSpPr>
              <p:nvPr/>
            </p:nvSpPr>
            <p:spPr bwMode="auto">
              <a:xfrm>
                <a:off x="1146393" y="2246994"/>
                <a:ext cx="1294147" cy="838352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 algn="ctr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19494" name="TextBox 65"/>
              <p:cNvSpPr txBox="1">
                <a:spLocks noChangeArrowheads="1"/>
              </p:cNvSpPr>
              <p:nvPr/>
            </p:nvSpPr>
            <p:spPr bwMode="auto">
              <a:xfrm>
                <a:off x="1076323" y="2386056"/>
                <a:ext cx="1447157" cy="654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uk-UA" sz="1400" dirty="0">
                    <a:solidFill>
                      <a:prstClr val="white"/>
                    </a:solidFill>
                  </a:rPr>
                  <a:t>Математичні диктанти, усна лічба</a:t>
                </a:r>
                <a:endParaRPr lang="ru-RU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Скругленный прямоугольник 66"/>
              <p:cNvSpPr>
                <a:spLocks noChangeArrowheads="1"/>
              </p:cNvSpPr>
              <p:nvPr/>
            </p:nvSpPr>
            <p:spPr bwMode="auto">
              <a:xfrm>
                <a:off x="1146393" y="3293527"/>
                <a:ext cx="1294147" cy="838352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 algn="ctr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19496" name="TextBox 67"/>
              <p:cNvSpPr txBox="1">
                <a:spLocks noChangeArrowheads="1"/>
              </p:cNvSpPr>
              <p:nvPr/>
            </p:nvSpPr>
            <p:spPr bwMode="auto">
              <a:xfrm>
                <a:off x="1076323" y="3502747"/>
                <a:ext cx="1447157" cy="463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uk-UA" sz="1400" b="1" dirty="0">
                    <a:solidFill>
                      <a:prstClr val="white"/>
                    </a:solidFill>
                  </a:rPr>
                  <a:t>Вікторини, кросворди</a:t>
                </a:r>
                <a:endParaRPr lang="ru-RU" sz="14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97" name="Скругленный прямоугольник 68"/>
              <p:cNvSpPr>
                <a:spLocks noChangeArrowheads="1"/>
              </p:cNvSpPr>
              <p:nvPr/>
            </p:nvSpPr>
            <p:spPr bwMode="auto">
              <a:xfrm>
                <a:off x="1586815" y="4370505"/>
                <a:ext cx="1415707" cy="894477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 algn="ctr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r>
                  <a:rPr lang="uk-UA" sz="1600" dirty="0">
                    <a:solidFill>
                      <a:prstClr val="white"/>
                    </a:solidFill>
                    <a:latin typeface="Cambria" pitchFamily="18" charset="0"/>
                  </a:rPr>
                  <a:t>Анкетування</a:t>
                </a:r>
                <a:endParaRPr lang="ru-RU" sz="1600" dirty="0">
                  <a:solidFill>
                    <a:prstClr val="white"/>
                  </a:solidFill>
                  <a:latin typeface="Cambria" pitchFamily="18" charset="0"/>
                </a:endParaRPr>
              </a:p>
            </p:txBody>
          </p:sp>
          <p:sp>
            <p:nvSpPr>
              <p:cNvPr id="19498" name="TextBox 69"/>
              <p:cNvSpPr txBox="1">
                <a:spLocks noChangeArrowheads="1"/>
              </p:cNvSpPr>
              <p:nvPr/>
            </p:nvSpPr>
            <p:spPr bwMode="auto">
              <a:xfrm>
                <a:off x="1475293" y="4967527"/>
                <a:ext cx="1947656" cy="272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uk-UA" sz="1400" b="1">
                  <a:solidFill>
                    <a:prstClr val="white"/>
                  </a:solidFill>
                  <a:latin typeface="Arno Pro"/>
                </a:endParaRPr>
              </a:p>
            </p:txBody>
          </p:sp>
          <p:sp>
            <p:nvSpPr>
              <p:cNvPr id="71" name="Скругленный прямоугольник 70"/>
              <p:cNvSpPr>
                <a:spLocks noChangeArrowheads="1"/>
              </p:cNvSpPr>
              <p:nvPr/>
            </p:nvSpPr>
            <p:spPr bwMode="auto">
              <a:xfrm>
                <a:off x="3505889" y="4479317"/>
                <a:ext cx="1294147" cy="838352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 algn="ctr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19500" name="TextBox 71"/>
              <p:cNvSpPr txBox="1">
                <a:spLocks noChangeArrowheads="1"/>
              </p:cNvSpPr>
              <p:nvPr/>
            </p:nvSpPr>
            <p:spPr bwMode="auto">
              <a:xfrm>
                <a:off x="3435819" y="4536461"/>
                <a:ext cx="1447157" cy="654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uk-UA" sz="1400" b="1" dirty="0">
                    <a:solidFill>
                      <a:prstClr val="white"/>
                    </a:solidFill>
                  </a:rPr>
                  <a:t>Робота зі словом, реченням</a:t>
                </a:r>
                <a:endParaRPr lang="ru-RU" sz="14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Скругленный прямоугольник 72"/>
              <p:cNvSpPr>
                <a:spLocks noChangeArrowheads="1"/>
              </p:cNvSpPr>
              <p:nvPr/>
            </p:nvSpPr>
            <p:spPr bwMode="auto">
              <a:xfrm>
                <a:off x="5170406" y="4479317"/>
                <a:ext cx="1295578" cy="838352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 algn="ctr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19502" name="TextBox 73"/>
              <p:cNvSpPr txBox="1">
                <a:spLocks noChangeArrowheads="1"/>
              </p:cNvSpPr>
              <p:nvPr/>
            </p:nvSpPr>
            <p:spPr bwMode="auto">
              <a:xfrm>
                <a:off x="5101766" y="4618032"/>
                <a:ext cx="1447157" cy="654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uk-UA" sz="1400" b="1" dirty="0">
                    <a:solidFill>
                      <a:prstClr val="white"/>
                    </a:solidFill>
                  </a:rPr>
                  <a:t>Тестова перевірка знань</a:t>
                </a:r>
                <a:endParaRPr lang="ru-RU" sz="14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503" name="TextBox 81"/>
              <p:cNvSpPr txBox="1">
                <a:spLocks noChangeArrowheads="1"/>
              </p:cNvSpPr>
              <p:nvPr/>
            </p:nvSpPr>
            <p:spPr bwMode="auto">
              <a:xfrm>
                <a:off x="5656605" y="3571662"/>
                <a:ext cx="1600167" cy="463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uk-UA" sz="1400" b="1" dirty="0">
                    <a:solidFill>
                      <a:prstClr val="white"/>
                    </a:solidFill>
                  </a:rPr>
                  <a:t>Каліграфічні вправи</a:t>
                </a:r>
                <a:endParaRPr lang="ru-RU" sz="1400" b="1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9473" name="Прямая соединительная линия 85"/>
            <p:cNvCxnSpPr>
              <a:cxnSpLocks noChangeShapeType="1"/>
              <a:stCxn id="5" idx="0"/>
              <a:endCxn id="31" idx="2"/>
            </p:cNvCxnSpPr>
            <p:nvPr/>
          </p:nvCxnSpPr>
          <p:spPr bwMode="auto">
            <a:xfrm rot="16200000" flipV="1">
              <a:off x="4197240" y="2298579"/>
              <a:ext cx="577793" cy="6350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9474" name="Прямая соединительная линия 90"/>
            <p:cNvCxnSpPr>
              <a:cxnSpLocks noChangeShapeType="1"/>
            </p:cNvCxnSpPr>
            <p:nvPr/>
          </p:nvCxnSpPr>
          <p:spPr bwMode="auto">
            <a:xfrm rot="5400000" flipH="1" flipV="1">
              <a:off x="5333839" y="2209676"/>
              <a:ext cx="380963" cy="380985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9475" name="Прямая соединительная линия 92"/>
            <p:cNvCxnSpPr>
              <a:cxnSpLocks noChangeShapeType="1"/>
            </p:cNvCxnSpPr>
            <p:nvPr/>
          </p:nvCxnSpPr>
          <p:spPr bwMode="auto">
            <a:xfrm>
              <a:off x="5410025" y="3809730"/>
              <a:ext cx="761970" cy="228578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9476" name="Прямая соединительная линия 94"/>
            <p:cNvCxnSpPr>
              <a:cxnSpLocks noChangeShapeType="1"/>
            </p:cNvCxnSpPr>
            <p:nvPr/>
          </p:nvCxnSpPr>
          <p:spPr bwMode="auto">
            <a:xfrm rot="16200000" flipH="1">
              <a:off x="5333846" y="4343064"/>
              <a:ext cx="609540" cy="457182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9477" name="Прямая соединительная линия 98"/>
            <p:cNvCxnSpPr>
              <a:cxnSpLocks noChangeShapeType="1"/>
            </p:cNvCxnSpPr>
            <p:nvPr/>
          </p:nvCxnSpPr>
          <p:spPr bwMode="auto">
            <a:xfrm rot="10800000">
              <a:off x="3047918" y="2057303"/>
              <a:ext cx="609576" cy="533348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9478" name="Прямая соединительная линия 100"/>
            <p:cNvCxnSpPr>
              <a:cxnSpLocks noChangeShapeType="1"/>
              <a:endCxn id="65" idx="3"/>
            </p:cNvCxnSpPr>
            <p:nvPr/>
          </p:nvCxnSpPr>
          <p:spPr bwMode="auto">
            <a:xfrm rot="10800000">
              <a:off x="2505015" y="2798592"/>
              <a:ext cx="1150892" cy="247626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9479" name="Прямая соединительная линия 102"/>
            <p:cNvCxnSpPr>
              <a:cxnSpLocks noChangeShapeType="1"/>
            </p:cNvCxnSpPr>
            <p:nvPr/>
          </p:nvCxnSpPr>
          <p:spPr bwMode="auto">
            <a:xfrm rot="10800000" flipV="1">
              <a:off x="2514540" y="3657345"/>
              <a:ext cx="1142955" cy="304770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9480" name="Прямая соединительная линия 104"/>
            <p:cNvCxnSpPr>
              <a:cxnSpLocks noChangeShapeType="1"/>
            </p:cNvCxnSpPr>
            <p:nvPr/>
          </p:nvCxnSpPr>
          <p:spPr bwMode="auto">
            <a:xfrm rot="5400000">
              <a:off x="3124131" y="4190677"/>
              <a:ext cx="533348" cy="533379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9481" name="Прямая соединительная линия 106"/>
            <p:cNvCxnSpPr>
              <a:cxnSpLocks noChangeShapeType="1"/>
            </p:cNvCxnSpPr>
            <p:nvPr/>
          </p:nvCxnSpPr>
          <p:spPr bwMode="auto">
            <a:xfrm flipV="1">
              <a:off x="5410025" y="3047805"/>
              <a:ext cx="838167" cy="228578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9482" name="Прямая соединительная линия 109"/>
            <p:cNvCxnSpPr>
              <a:cxnSpLocks noChangeShapeType="1"/>
              <a:endCxn id="71" idx="0"/>
            </p:cNvCxnSpPr>
            <p:nvPr/>
          </p:nvCxnSpPr>
          <p:spPr bwMode="auto">
            <a:xfrm rot="5400000">
              <a:off x="4121044" y="4547844"/>
              <a:ext cx="579380" cy="14287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round/>
              <a:headEnd/>
              <a:tailEnd/>
            </a:ln>
          </p:spPr>
        </p:cxnSp>
      </p:grpSp>
      <p:sp>
        <p:nvSpPr>
          <p:cNvPr id="40" name="Прямоугольник 39"/>
          <p:cNvSpPr/>
          <p:nvPr/>
        </p:nvSpPr>
        <p:spPr>
          <a:xfrm>
            <a:off x="1435100" y="228600"/>
            <a:ext cx="6324600" cy="94615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rgbClr val="9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Arial" charset="0"/>
              </a:rPr>
              <a:t>Використання</a:t>
            </a:r>
            <a:r>
              <a:rPr lang="ru-RU" sz="2800" b="1" dirty="0">
                <a:solidFill>
                  <a:srgbClr val="9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Arial" charset="0"/>
              </a:rPr>
              <a:t> комп</a:t>
            </a:r>
            <a:r>
              <a:rPr lang="en-US" sz="2800" b="1" dirty="0">
                <a:solidFill>
                  <a:srgbClr val="9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Arial" charset="0"/>
              </a:rPr>
              <a:t>`</a:t>
            </a:r>
            <a:r>
              <a:rPr lang="ru-RU" sz="2800" b="1" dirty="0" err="1">
                <a:solidFill>
                  <a:srgbClr val="9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Arial" charset="0"/>
              </a:rPr>
              <a:t>ютерів</a:t>
            </a:r>
            <a:r>
              <a:rPr lang="ru-RU" sz="2800" b="1" dirty="0">
                <a:solidFill>
                  <a:srgbClr val="9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br>
              <a:rPr lang="ru-RU" sz="2800" b="1" dirty="0">
                <a:solidFill>
                  <a:srgbClr val="9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Arial" charset="0"/>
              </a:rPr>
            </a:br>
            <a:r>
              <a:rPr lang="ru-RU" sz="2800" b="1" dirty="0">
                <a:solidFill>
                  <a:srgbClr val="9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Arial" charset="0"/>
              </a:rPr>
              <a:t>в </a:t>
            </a:r>
            <a:r>
              <a:rPr lang="ru-RU" sz="2800" b="1" dirty="0" err="1">
                <a:solidFill>
                  <a:srgbClr val="9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Arial" charset="0"/>
              </a:rPr>
              <a:t>навчальній</a:t>
            </a:r>
            <a:r>
              <a:rPr lang="ru-RU" sz="2800" b="1" dirty="0">
                <a:solidFill>
                  <a:srgbClr val="9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ru-RU" sz="2800" b="1" dirty="0" err="1">
                <a:solidFill>
                  <a:srgbClr val="9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Arial" charset="0"/>
              </a:rPr>
              <a:t>діяльності</a:t>
            </a:r>
            <a:endParaRPr lang="ru-RU" sz="2800" b="1" dirty="0">
              <a:solidFill>
                <a:srgbClr val="96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19460" name="AutoShape 82"/>
          <p:cNvSpPr>
            <a:spLocks noChangeArrowheads="1"/>
          </p:cNvSpPr>
          <p:nvPr/>
        </p:nvSpPr>
        <p:spPr bwMode="auto">
          <a:xfrm>
            <a:off x="304800" y="53340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1400" dirty="0">
                <a:solidFill>
                  <a:prstClr val="white"/>
                </a:solidFill>
              </a:rPr>
              <a:t>Ілюстрація </a:t>
            </a:r>
          </a:p>
          <a:p>
            <a:r>
              <a:rPr lang="uk-UA" sz="1400" dirty="0">
                <a:solidFill>
                  <a:prstClr val="white"/>
                </a:solidFill>
              </a:rPr>
              <a:t>процесів, які </a:t>
            </a:r>
          </a:p>
          <a:p>
            <a:pPr algn="ctr"/>
            <a:r>
              <a:rPr lang="uk-UA" sz="1400" dirty="0">
                <a:solidFill>
                  <a:prstClr val="white"/>
                </a:solidFill>
              </a:rPr>
              <a:t>відбуваються у </a:t>
            </a:r>
          </a:p>
          <a:p>
            <a:r>
              <a:rPr lang="uk-UA" sz="1400" dirty="0">
                <a:solidFill>
                  <a:prstClr val="white"/>
                </a:solidFill>
              </a:rPr>
              <a:t>природі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9461" name="AutoShape 83"/>
          <p:cNvSpPr>
            <a:spLocks noChangeArrowheads="1"/>
          </p:cNvSpPr>
          <p:nvPr/>
        </p:nvSpPr>
        <p:spPr bwMode="auto">
          <a:xfrm>
            <a:off x="7543800" y="53340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1400" dirty="0" err="1">
                <a:solidFill>
                  <a:prstClr val="white"/>
                </a:solidFill>
              </a:rPr>
              <a:t>Аудіювання</a:t>
            </a:r>
            <a:r>
              <a:rPr lang="uk-UA" sz="1400" dirty="0">
                <a:solidFill>
                  <a:prstClr val="white"/>
                </a:solidFill>
              </a:rPr>
              <a:t> 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9462" name="AutoShape 84"/>
          <p:cNvSpPr>
            <a:spLocks noChangeArrowheads="1"/>
          </p:cNvSpPr>
          <p:nvPr/>
        </p:nvSpPr>
        <p:spPr bwMode="auto">
          <a:xfrm>
            <a:off x="0" y="3478113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r>
              <a:rPr lang="uk-UA" sz="1600" dirty="0">
                <a:solidFill>
                  <a:prstClr val="white"/>
                </a:solidFill>
                <a:latin typeface="Cambria" pitchFamily="18" charset="0"/>
              </a:rPr>
              <a:t>Створення </a:t>
            </a:r>
          </a:p>
          <a:p>
            <a:pPr algn="ctr"/>
            <a:r>
              <a:rPr lang="uk-UA" sz="1600" dirty="0">
                <a:solidFill>
                  <a:prstClr val="white"/>
                </a:solidFill>
                <a:latin typeface="Cambria" pitchFamily="18" charset="0"/>
              </a:rPr>
              <a:t>навчальних </a:t>
            </a:r>
          </a:p>
          <a:p>
            <a:r>
              <a:rPr lang="uk-UA" sz="1600" dirty="0">
                <a:solidFill>
                  <a:prstClr val="white"/>
                </a:solidFill>
                <a:latin typeface="Cambria" pitchFamily="18" charset="0"/>
              </a:rPr>
              <a:t>проектів </a:t>
            </a:r>
            <a:endParaRPr lang="ru-RU" sz="1600" dirty="0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19463" name="AutoShape 85"/>
          <p:cNvSpPr>
            <a:spLocks noChangeArrowheads="1"/>
          </p:cNvSpPr>
          <p:nvPr/>
        </p:nvSpPr>
        <p:spPr bwMode="auto">
          <a:xfrm>
            <a:off x="6715140" y="857232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1400" dirty="0">
                <a:solidFill>
                  <a:prstClr val="white"/>
                </a:solidFill>
              </a:rPr>
              <a:t>Подолання </a:t>
            </a:r>
          </a:p>
          <a:p>
            <a:r>
              <a:rPr lang="uk-UA" sz="1400" dirty="0">
                <a:solidFill>
                  <a:prstClr val="white"/>
                </a:solidFill>
              </a:rPr>
              <a:t>утруднення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9464" name="AutoShape 91"/>
          <p:cNvSpPr>
            <a:spLocks noChangeArrowheads="1"/>
          </p:cNvSpPr>
          <p:nvPr/>
        </p:nvSpPr>
        <p:spPr bwMode="auto">
          <a:xfrm>
            <a:off x="7772400" y="2071678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400" dirty="0">
                <a:solidFill>
                  <a:prstClr val="white"/>
                </a:solidFill>
              </a:rPr>
              <a:t>Віртуальні </a:t>
            </a:r>
          </a:p>
          <a:p>
            <a:r>
              <a:rPr lang="uk-UA" sz="1400" dirty="0">
                <a:solidFill>
                  <a:prstClr val="white"/>
                </a:solidFill>
              </a:rPr>
              <a:t>подорожі земною</a:t>
            </a:r>
          </a:p>
          <a:p>
            <a:r>
              <a:rPr lang="uk-UA" sz="1400" dirty="0">
                <a:solidFill>
                  <a:prstClr val="white"/>
                </a:solidFill>
              </a:rPr>
              <a:t>кулею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9465" name="AutoShape 92"/>
          <p:cNvSpPr>
            <a:spLocks noChangeArrowheads="1"/>
          </p:cNvSpPr>
          <p:nvPr/>
        </p:nvSpPr>
        <p:spPr bwMode="auto">
          <a:xfrm>
            <a:off x="228600" y="19812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r>
              <a:rPr lang="uk-UA" sz="1600" dirty="0">
                <a:solidFill>
                  <a:prstClr val="white"/>
                </a:solidFill>
                <a:latin typeface="Cambria" pitchFamily="18" charset="0"/>
              </a:rPr>
              <a:t>Віртуальні </a:t>
            </a:r>
          </a:p>
          <a:p>
            <a:r>
              <a:rPr lang="uk-UA" sz="1600" dirty="0">
                <a:solidFill>
                  <a:prstClr val="white"/>
                </a:solidFill>
                <a:latin typeface="Cambria" pitchFamily="18" charset="0"/>
              </a:rPr>
              <a:t>екскурсії </a:t>
            </a:r>
          </a:p>
          <a:p>
            <a:r>
              <a:rPr lang="uk-UA" sz="1600" dirty="0">
                <a:solidFill>
                  <a:prstClr val="white"/>
                </a:solidFill>
                <a:latin typeface="Cambria" pitchFamily="18" charset="0"/>
              </a:rPr>
              <a:t>музеями світу</a:t>
            </a:r>
            <a:endParaRPr lang="ru-RU" sz="1600" dirty="0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19466" name="Line 95"/>
          <p:cNvSpPr>
            <a:spLocks noChangeShapeType="1"/>
          </p:cNvSpPr>
          <p:nvPr/>
        </p:nvSpPr>
        <p:spPr bwMode="auto">
          <a:xfrm flipH="1" flipV="1">
            <a:off x="1524000" y="2514600"/>
            <a:ext cx="2333620" cy="771524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9467" name="Line 96"/>
          <p:cNvSpPr>
            <a:spLocks noChangeShapeType="1"/>
          </p:cNvSpPr>
          <p:nvPr/>
        </p:nvSpPr>
        <p:spPr bwMode="auto">
          <a:xfrm flipH="1">
            <a:off x="1524000" y="4495800"/>
            <a:ext cx="2438400" cy="83820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9468" name="Line 97"/>
          <p:cNvSpPr>
            <a:spLocks noChangeShapeType="1"/>
          </p:cNvSpPr>
          <p:nvPr/>
        </p:nvSpPr>
        <p:spPr bwMode="auto">
          <a:xfrm>
            <a:off x="5715000" y="4572000"/>
            <a:ext cx="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9469" name="Line 98"/>
          <p:cNvSpPr>
            <a:spLocks noChangeShapeType="1"/>
          </p:cNvSpPr>
          <p:nvPr/>
        </p:nvSpPr>
        <p:spPr bwMode="auto">
          <a:xfrm>
            <a:off x="5562600" y="4495800"/>
            <a:ext cx="1981200" cy="121920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9470" name="Line 99"/>
          <p:cNvSpPr>
            <a:spLocks noChangeShapeType="1"/>
          </p:cNvSpPr>
          <p:nvPr/>
        </p:nvSpPr>
        <p:spPr bwMode="auto">
          <a:xfrm flipH="1">
            <a:off x="5562600" y="2743200"/>
            <a:ext cx="1981200" cy="53340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52" name="Picture 3" descr="D:\NS\1ПК-1 учень\НЕТБУК\large11 копи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1000132" cy="8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Прямоугольник 52"/>
          <p:cNvSpPr/>
          <p:nvPr/>
        </p:nvSpPr>
        <p:spPr>
          <a:xfrm>
            <a:off x="2071670" y="6488668"/>
            <a:ext cx="70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ІНСТИТУТ ІННОВАЦІЙНИХ ТЕХНОЛОГІЙ І ЗМІСТУ ОСВІТИ</a:t>
            </a:r>
            <a:endParaRPr lang="uk-UA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154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75656" y="642918"/>
            <a:ext cx="7239748" cy="2426042"/>
          </a:xfrm>
          <a:prstGeom prst="round2DiagRect">
            <a:avLst/>
          </a:prstGeom>
          <a:gradFill>
            <a:gsLst>
              <a:gs pos="0">
                <a:srgbClr val="960000"/>
              </a:gs>
              <a:gs pos="45000">
                <a:srgbClr val="FF0000"/>
              </a:gs>
              <a:gs pos="70000">
                <a:srgbClr val="FF0300"/>
              </a:gs>
              <a:gs pos="100000">
                <a:srgbClr val="9E0000"/>
              </a:gs>
            </a:gsLst>
            <a:lin ang="5400000" scaled="0"/>
          </a:gradFill>
          <a:ln>
            <a:solidFill>
              <a:srgbClr val="9E0000"/>
            </a:solidFill>
          </a:ln>
          <a:effectLst>
            <a:outerShdw blurRad="50800" dist="88900" dir="1374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defRPr/>
            </a:pPr>
            <a:r>
              <a:rPr lang="uk-UA" sz="2500" dirty="0" smtClean="0">
                <a:solidFill>
                  <a:prstClr val="white"/>
                </a:solidFill>
                <a:latin typeface="Arial" charset="0"/>
              </a:rPr>
              <a:t>Вивчається ставлення батьків до запропонованої моделі навчання на базі шкільних нетбуків, наприклад:</a:t>
            </a:r>
          </a:p>
          <a:p>
            <a:pPr algn="just">
              <a:lnSpc>
                <a:spcPct val="120000"/>
              </a:lnSpc>
              <a:defRPr/>
            </a:pPr>
            <a:r>
              <a:rPr lang="uk-UA" sz="2500" dirty="0" smtClean="0">
                <a:solidFill>
                  <a:prstClr val="white"/>
                </a:solidFill>
                <a:latin typeface="Arial" charset="0"/>
              </a:rPr>
              <a:t>“Чи корисне для Вашої дитини використання нетбуків у навчальному процесі?”</a:t>
            </a:r>
          </a:p>
          <a:p>
            <a:pPr algn="ctr">
              <a:defRPr/>
            </a:pP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6488668"/>
            <a:ext cx="70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ІНСТИТУТ ІННОВАЦІЙНИХ ТЕХНОЛОГІЙ І ЗМІСТУ ОСВІТИ</a:t>
            </a:r>
            <a:endParaRPr lang="uk-UA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3" descr="D:\NS\1ПК-1 учень\НЕТБУК\large11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1000132" cy="8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066603814"/>
              </p:ext>
            </p:extLst>
          </p:nvPr>
        </p:nvGraphicFramePr>
        <p:xfrm>
          <a:off x="2110652" y="3021282"/>
          <a:ext cx="5351765" cy="343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6804025" y="1412875"/>
            <a:ext cx="1954213" cy="517525"/>
          </a:xfrm>
          <a:prstGeom prst="rect">
            <a:avLst/>
          </a:prstGeom>
          <a:solidFill>
            <a:srgbClr val="9E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БІЛА ЦЕРКВА</a:t>
            </a:r>
          </a:p>
          <a:p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Київський ОІПОПК</a:t>
            </a:r>
            <a:endParaRPr lang="ru-RU" sz="1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11" name="Text Box 12"/>
          <p:cNvSpPr txBox="1">
            <a:spLocks noChangeArrowheads="1"/>
          </p:cNvSpPr>
          <p:nvPr/>
        </p:nvSpPr>
        <p:spPr bwMode="auto">
          <a:xfrm>
            <a:off x="4716463" y="981075"/>
            <a:ext cx="1751012" cy="942975"/>
          </a:xfrm>
          <a:prstGeom prst="rect">
            <a:avLst/>
          </a:prstGeom>
          <a:solidFill>
            <a:srgbClr val="9E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КИЇВ</a:t>
            </a:r>
          </a:p>
          <a:p>
            <a:pPr algn="ctr"/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І ППО при університеті ім. Б.Грінченка</a:t>
            </a:r>
          </a:p>
        </p:txBody>
      </p:sp>
      <p:sp>
        <p:nvSpPr>
          <p:cNvPr id="17412" name="Rectangle 13"/>
          <p:cNvSpPr>
            <a:spLocks noChangeArrowheads="1"/>
          </p:cNvSpPr>
          <p:nvPr/>
        </p:nvSpPr>
        <p:spPr bwMode="auto">
          <a:xfrm>
            <a:off x="7235825" y="2060575"/>
            <a:ext cx="1512888" cy="576263"/>
          </a:xfrm>
          <a:prstGeom prst="rect">
            <a:avLst/>
          </a:prstGeom>
          <a:solidFill>
            <a:srgbClr val="9E000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Полтава</a:t>
            </a:r>
          </a:p>
          <a:p>
            <a:pPr algn="ctr"/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ОІ ППО</a:t>
            </a:r>
          </a:p>
        </p:txBody>
      </p:sp>
      <p:sp>
        <p:nvSpPr>
          <p:cNvPr id="17413" name="Text Box 14"/>
          <p:cNvSpPr txBox="1">
            <a:spLocks noChangeArrowheads="1"/>
          </p:cNvSpPr>
          <p:nvPr/>
        </p:nvSpPr>
        <p:spPr bwMode="auto">
          <a:xfrm>
            <a:off x="4787900" y="2924175"/>
            <a:ext cx="1584325" cy="517525"/>
          </a:xfrm>
          <a:prstGeom prst="rect">
            <a:avLst/>
          </a:prstGeom>
          <a:solidFill>
            <a:srgbClr val="9E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Дніпропетровськ</a:t>
            </a:r>
          </a:p>
          <a:p>
            <a:pPr algn="ctr"/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ОІ ППО</a:t>
            </a:r>
            <a:r>
              <a:rPr lang="uk-UA" sz="14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414" name="Text Box 15"/>
          <p:cNvSpPr txBox="1">
            <a:spLocks noChangeArrowheads="1"/>
          </p:cNvSpPr>
          <p:nvPr/>
        </p:nvSpPr>
        <p:spPr bwMode="auto">
          <a:xfrm>
            <a:off x="5867400" y="4292600"/>
            <a:ext cx="1843088" cy="517525"/>
          </a:xfrm>
          <a:prstGeom prst="rect">
            <a:avLst/>
          </a:prstGeom>
          <a:solidFill>
            <a:srgbClr val="9E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Запоріжжя</a:t>
            </a:r>
          </a:p>
          <a:p>
            <a:pPr algn="ctr"/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ОІ ППО</a:t>
            </a:r>
            <a:r>
              <a:rPr lang="uk-UA" sz="14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415" name="Text Box 16"/>
          <p:cNvSpPr txBox="1">
            <a:spLocks noChangeArrowheads="1"/>
          </p:cNvSpPr>
          <p:nvPr/>
        </p:nvSpPr>
        <p:spPr bwMode="auto">
          <a:xfrm>
            <a:off x="6877050" y="2852738"/>
            <a:ext cx="1843088" cy="517525"/>
          </a:xfrm>
          <a:prstGeom prst="rect">
            <a:avLst/>
          </a:prstGeom>
          <a:solidFill>
            <a:srgbClr val="9E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ЛУГАНСЬК</a:t>
            </a:r>
          </a:p>
          <a:p>
            <a:pPr algn="ctr"/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ОІ ППО</a:t>
            </a:r>
            <a:r>
              <a:rPr lang="uk-UA" sz="14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416" name="Text Box 19"/>
          <p:cNvSpPr txBox="1">
            <a:spLocks noChangeArrowheads="1"/>
          </p:cNvSpPr>
          <p:nvPr/>
        </p:nvSpPr>
        <p:spPr bwMode="auto">
          <a:xfrm>
            <a:off x="6804025" y="4868863"/>
            <a:ext cx="1584325" cy="517525"/>
          </a:xfrm>
          <a:prstGeom prst="rect">
            <a:avLst/>
          </a:prstGeom>
          <a:solidFill>
            <a:srgbClr val="9E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Одеса</a:t>
            </a:r>
          </a:p>
          <a:p>
            <a:pPr algn="ctr"/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ОІ ППО</a:t>
            </a:r>
            <a:r>
              <a:rPr lang="uk-UA" sz="14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417" name="Text Box 20"/>
          <p:cNvSpPr txBox="1">
            <a:spLocks noChangeArrowheads="1"/>
          </p:cNvSpPr>
          <p:nvPr/>
        </p:nvSpPr>
        <p:spPr bwMode="auto">
          <a:xfrm>
            <a:off x="7092950" y="3644900"/>
            <a:ext cx="1584325" cy="517525"/>
          </a:xfrm>
          <a:prstGeom prst="rect">
            <a:avLst/>
          </a:prstGeom>
          <a:solidFill>
            <a:srgbClr val="9E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Донецьк</a:t>
            </a:r>
          </a:p>
          <a:p>
            <a:pPr algn="ctr"/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ОІ ППО</a:t>
            </a:r>
            <a:r>
              <a:rPr lang="uk-UA" sz="14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418" name="Text Box 21"/>
          <p:cNvSpPr txBox="1">
            <a:spLocks noChangeArrowheads="1"/>
          </p:cNvSpPr>
          <p:nvPr/>
        </p:nvSpPr>
        <p:spPr bwMode="auto">
          <a:xfrm>
            <a:off x="5435600" y="2133600"/>
            <a:ext cx="1584325" cy="517525"/>
          </a:xfrm>
          <a:prstGeom prst="rect">
            <a:avLst/>
          </a:prstGeom>
          <a:solidFill>
            <a:srgbClr val="9E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Суми</a:t>
            </a:r>
          </a:p>
          <a:p>
            <a:pPr algn="ctr"/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ОІ ППО</a:t>
            </a:r>
            <a:r>
              <a:rPr lang="uk-UA" sz="14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419" name="Text Box 22"/>
          <p:cNvSpPr txBox="1">
            <a:spLocks noChangeArrowheads="1"/>
          </p:cNvSpPr>
          <p:nvPr/>
        </p:nvSpPr>
        <p:spPr bwMode="auto">
          <a:xfrm>
            <a:off x="3635375" y="2133600"/>
            <a:ext cx="1584325" cy="517525"/>
          </a:xfrm>
          <a:prstGeom prst="rect">
            <a:avLst/>
          </a:prstGeom>
          <a:solidFill>
            <a:srgbClr val="9E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Харків</a:t>
            </a:r>
          </a:p>
          <a:p>
            <a:pPr algn="ctr"/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ОІ ППО</a:t>
            </a:r>
            <a:r>
              <a:rPr lang="uk-UA" sz="14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420" name="Text Box 23"/>
          <p:cNvSpPr txBox="1">
            <a:spLocks noChangeArrowheads="1"/>
          </p:cNvSpPr>
          <p:nvPr/>
        </p:nvSpPr>
        <p:spPr bwMode="auto">
          <a:xfrm>
            <a:off x="5867400" y="5516563"/>
            <a:ext cx="1584325" cy="304800"/>
          </a:xfrm>
          <a:prstGeom prst="rect">
            <a:avLst/>
          </a:prstGeom>
          <a:solidFill>
            <a:srgbClr val="9E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Севастополь</a:t>
            </a:r>
            <a:endParaRPr lang="uk-UA" sz="14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421" name="Text Box 24"/>
          <p:cNvSpPr txBox="1">
            <a:spLocks noChangeArrowheads="1"/>
          </p:cNvSpPr>
          <p:nvPr/>
        </p:nvSpPr>
        <p:spPr bwMode="auto">
          <a:xfrm>
            <a:off x="6227763" y="5949950"/>
            <a:ext cx="1584325" cy="517525"/>
          </a:xfrm>
          <a:prstGeom prst="rect">
            <a:avLst/>
          </a:prstGeom>
          <a:solidFill>
            <a:srgbClr val="9E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АРК Крим</a:t>
            </a:r>
          </a:p>
          <a:p>
            <a:pPr algn="ctr"/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І ППО</a:t>
            </a:r>
            <a:r>
              <a:rPr lang="uk-UA" sz="14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422" name="Text Box 25"/>
          <p:cNvSpPr txBox="1">
            <a:spLocks noChangeArrowheads="1"/>
          </p:cNvSpPr>
          <p:nvPr/>
        </p:nvSpPr>
        <p:spPr bwMode="auto">
          <a:xfrm>
            <a:off x="5003800" y="3644900"/>
            <a:ext cx="1584325" cy="517525"/>
          </a:xfrm>
          <a:prstGeom prst="rect">
            <a:avLst/>
          </a:prstGeom>
          <a:solidFill>
            <a:srgbClr val="9E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Херсон</a:t>
            </a:r>
          </a:p>
          <a:p>
            <a:pPr algn="ctr"/>
            <a:r>
              <a:rPr lang="uk-UA" sz="1400" b="1">
                <a:solidFill>
                  <a:schemeClr val="bg1"/>
                </a:solidFill>
                <a:latin typeface="Times New Roman" pitchFamily="18" charset="0"/>
              </a:rPr>
              <a:t>ОІ ППО</a:t>
            </a:r>
            <a:r>
              <a:rPr lang="uk-UA" sz="14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7423" name="Picture 3" descr="D:\NS\1ПК-1 учень\НЕТБУК\large11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43050"/>
            <a:ext cx="22352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714348" y="4071942"/>
            <a:ext cx="4143404" cy="2143140"/>
          </a:xfrm>
          <a:prstGeom prst="round2DiagRect">
            <a:avLst/>
          </a:prstGeom>
          <a:gradFill>
            <a:gsLst>
              <a:gs pos="0">
                <a:srgbClr val="960000"/>
              </a:gs>
              <a:gs pos="45000">
                <a:srgbClr val="FF0000"/>
              </a:gs>
              <a:gs pos="70000">
                <a:srgbClr val="FF0300"/>
              </a:gs>
              <a:gs pos="100000">
                <a:srgbClr val="9E0000"/>
              </a:gs>
            </a:gsLst>
            <a:lin ang="5400000" scaled="0"/>
          </a:gradFill>
          <a:ln>
            <a:solidFill>
              <a:srgbClr val="9E0000"/>
            </a:solidFill>
          </a:ln>
          <a:effectLst>
            <a:outerShdw blurRad="50800" dist="88900" dir="1374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  <a:t>КОНФЕРЕНЦІЇ 2010</a:t>
            </a:r>
          </a:p>
          <a:p>
            <a:pPr algn="ctr">
              <a:defRPr/>
            </a:pPr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</a:rPr>
              <a:t>на базі ОІППО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</a:rPr>
              <a:t>всього 14, </a:t>
            </a:r>
            <a:endParaRPr lang="uk-UA" sz="28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</a:rPr>
              <a:t>2100 </a:t>
            </a:r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</a:rPr>
              <a:t>учасників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71670" y="6488668"/>
            <a:ext cx="70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ІНСТИТУТ ІННОВАЦІЙНИХ ТЕХНОЛОГІЙ І ЗМІСТУ ОСВІТИ</a:t>
            </a:r>
            <a:endParaRPr lang="uk-UA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9" name="Picture 3" descr="D:\NS\1ПК-1 учень\НЕТБУК\large11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0042"/>
            <a:ext cx="1000132" cy="8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4000504"/>
            <a:ext cx="3238500" cy="2428877"/>
          </a:xfrm>
          <a:prstGeom prst="rect">
            <a:avLst/>
          </a:prstGeom>
          <a:noFill/>
          <a:ln w="508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4071942"/>
            <a:ext cx="3167517" cy="2375310"/>
          </a:xfrm>
          <a:prstGeom prst="rect">
            <a:avLst/>
          </a:prstGeom>
          <a:noFill/>
          <a:ln w="50800" cap="rnd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643042" y="571480"/>
            <a:ext cx="7072362" cy="3286148"/>
          </a:xfrm>
          <a:prstGeom prst="round2DiagRect">
            <a:avLst/>
          </a:prstGeom>
          <a:gradFill>
            <a:gsLst>
              <a:gs pos="0">
                <a:srgbClr val="960000"/>
              </a:gs>
              <a:gs pos="45000">
                <a:srgbClr val="FF0000"/>
              </a:gs>
              <a:gs pos="70000">
                <a:srgbClr val="FF0300"/>
              </a:gs>
              <a:gs pos="100000">
                <a:srgbClr val="9E0000"/>
              </a:gs>
            </a:gsLst>
            <a:lin ang="5400000" scaled="0"/>
          </a:gradFill>
          <a:ln>
            <a:solidFill>
              <a:srgbClr val="9E0000"/>
            </a:solidFill>
          </a:ln>
          <a:effectLst>
            <a:outerShdw blurRad="50800" dist="88900" dir="1374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defRPr/>
            </a:pPr>
            <a:r>
              <a:rPr lang="uk-UA" sz="2600" b="1" dirty="0">
                <a:solidFill>
                  <a:prstClr val="white"/>
                </a:solidFill>
                <a:latin typeface="Arial" charset="0"/>
              </a:rPr>
              <a:t>ВИСНОВОК</a:t>
            </a:r>
          </a:p>
          <a:p>
            <a:pPr algn="just">
              <a:defRPr/>
            </a:pPr>
            <a:r>
              <a:rPr lang="uk-UA" sz="2400" dirty="0" smtClean="0">
                <a:solidFill>
                  <a:prstClr val="white"/>
                </a:solidFill>
                <a:latin typeface="Arial" charset="0"/>
              </a:rPr>
              <a:t>Стримуючі фактори не знижують значущості іннваційної діяльності з впровадження нової моделі навчання</a:t>
            </a:r>
            <a:r>
              <a:rPr lang="uk-UA" sz="2400" dirty="0" smtClean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uk-UA" sz="2400" dirty="0" smtClean="0">
                <a:solidFill>
                  <a:prstClr val="white"/>
                </a:solidFill>
                <a:latin typeface="Arial" charset="0"/>
              </a:rPr>
              <a:t>з використанням шкільних нетббуків у середовищі «1 учень – 1 комп’ютер», </a:t>
            </a:r>
            <a:r>
              <a:rPr lang="uk-UA" sz="2400" dirty="0">
                <a:solidFill>
                  <a:prstClr val="white"/>
                </a:solidFill>
                <a:latin typeface="Arial" charset="0"/>
              </a:rPr>
              <a:t>яка</a:t>
            </a:r>
            <a:r>
              <a:rPr lang="uk-UA" sz="2400" dirty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prstClr val="white"/>
                </a:solidFill>
                <a:latin typeface="Arial" charset="0"/>
              </a:rPr>
              <a:t>успішно розвивається</a:t>
            </a:r>
            <a:r>
              <a:rPr lang="uk-UA" sz="2400" dirty="0" smtClean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uk-UA" sz="2400" dirty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а </a:t>
            </a:r>
            <a:r>
              <a:rPr lang="uk-UA" sz="2400" dirty="0" smtClean="0">
                <a:solidFill>
                  <a:prstClr val="white"/>
                </a:solidFill>
                <a:latin typeface="Arial" charset="0"/>
              </a:rPr>
              <a:t>отримані результати свідчать про перспективність цього напряму</a:t>
            </a:r>
            <a:r>
              <a:rPr lang="uk-UA" sz="2400" dirty="0" smtClean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prstClr val="white"/>
                </a:solidFill>
                <a:latin typeface="Arial" charset="0"/>
              </a:rPr>
              <a:t>у реалізації державних програм</a:t>
            </a:r>
            <a:r>
              <a:rPr lang="uk-UA" sz="2400" dirty="0" smtClean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prstClr val="white"/>
                </a:solidFill>
                <a:latin typeface="Arial" charset="0"/>
              </a:rPr>
              <a:t>інформатизації освіти.</a:t>
            </a:r>
            <a:endParaRPr lang="uk-UA" sz="2400" dirty="0">
              <a:solidFill>
                <a:prstClr val="white"/>
              </a:solidFill>
              <a:latin typeface="Arial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6488668"/>
            <a:ext cx="70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ІНСТИТУТ ІННОВАЦІЙНИХ ТЕХНОЛОГІЙ І ЗМІСТУ ОСВІТИ</a:t>
            </a:r>
            <a:endParaRPr lang="uk-UA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3" descr="D:\NS\1ПК-1 учень\НЕТБУК\large11 копия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00042"/>
            <a:ext cx="1000132" cy="8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755576" y="5391706"/>
            <a:ext cx="698341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200" b="1" i="1" dirty="0">
                <a:solidFill>
                  <a:srgbClr val="9E0000"/>
                </a:solidFill>
              </a:rPr>
              <a:t>Пессимист видит трудности при каждой возможности; оптимист в каждой трудности видит возможности. У. Черчилль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285852" y="642918"/>
            <a:ext cx="7500990" cy="4658290"/>
          </a:xfrm>
          <a:prstGeom prst="round2DiagRect">
            <a:avLst/>
          </a:prstGeom>
          <a:gradFill>
            <a:gsLst>
              <a:gs pos="0">
                <a:srgbClr val="960000"/>
              </a:gs>
              <a:gs pos="45000">
                <a:srgbClr val="FF0000"/>
              </a:gs>
              <a:gs pos="70000">
                <a:srgbClr val="FF0300"/>
              </a:gs>
              <a:gs pos="100000">
                <a:srgbClr val="9E0000"/>
              </a:gs>
            </a:gsLst>
            <a:lin ang="5400000" scaled="0"/>
          </a:gradFill>
          <a:ln>
            <a:solidFill>
              <a:srgbClr val="9E0000"/>
            </a:solidFill>
          </a:ln>
          <a:effectLst>
            <a:outerShdw blurRad="50800" dist="88900" dir="1374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  <a:sp3d prstMaterial="powde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lnSpc>
                <a:spcPct val="120000"/>
              </a:lnSpc>
              <a:tabLst>
                <a:tab pos="571500" algn="l"/>
              </a:tabLst>
              <a:defRPr/>
            </a:pPr>
            <a:r>
              <a:rPr lang="ru-RU" sz="2600" b="1" dirty="0" err="1">
                <a:solidFill>
                  <a:prstClr val="white"/>
                </a:solidFill>
                <a:latin typeface="Arial" charset="0"/>
              </a:rPr>
              <a:t>Стримуючі</a:t>
            </a:r>
            <a:r>
              <a:rPr lang="uk-UA" sz="2600" b="1" dirty="0">
                <a:solidFill>
                  <a:prstClr val="white"/>
                </a:solidFill>
                <a:latin typeface="Arial" charset="0"/>
              </a:rPr>
              <a:t> фактори</a:t>
            </a:r>
            <a:r>
              <a:rPr lang="uk-UA" sz="2600" b="1" dirty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: </a:t>
            </a:r>
            <a:endParaRPr lang="uk-UA" sz="2600" b="1" dirty="0">
              <a:solidFill>
                <a:prstClr val="white"/>
              </a:solidFill>
              <a:latin typeface="Arial" charset="0"/>
            </a:endParaRPr>
          </a:p>
          <a:p>
            <a:pPr lvl="0"/>
            <a:r>
              <a:rPr lang="uk-UA" sz="2600" dirty="0">
                <a:solidFill>
                  <a:prstClr val="white"/>
                </a:solidFill>
                <a:latin typeface="Calibri"/>
              </a:rPr>
              <a:t>недостатнє матеріально-технічне </a:t>
            </a:r>
            <a:r>
              <a:rPr lang="uk-UA" sz="2600" dirty="0" smtClean="0">
                <a:solidFill>
                  <a:prstClr val="white"/>
                </a:solidFill>
                <a:latin typeface="Calibri"/>
              </a:rPr>
              <a:t>забезпечення; </a:t>
            </a:r>
            <a:endParaRPr lang="ru-RU" sz="2600" dirty="0">
              <a:solidFill>
                <a:prstClr val="white"/>
              </a:solidFill>
              <a:latin typeface="Calibri"/>
            </a:endParaRPr>
          </a:p>
          <a:p>
            <a:pPr lvl="0"/>
            <a:r>
              <a:rPr lang="uk-UA" sz="2600" dirty="0">
                <a:solidFill>
                  <a:prstClr val="white"/>
                </a:solidFill>
                <a:latin typeface="Calibri"/>
              </a:rPr>
              <a:t>недостатньо розроблені </a:t>
            </a:r>
            <a:r>
              <a:rPr lang="uk-UA" sz="2600" dirty="0" smtClean="0">
                <a:solidFill>
                  <a:prstClr val="white"/>
                </a:solidFill>
                <a:latin typeface="Calibri"/>
              </a:rPr>
              <a:t>методики;</a:t>
            </a:r>
          </a:p>
          <a:p>
            <a:pPr lvl="0"/>
            <a:r>
              <a:rPr lang="uk-UA" sz="2600" dirty="0" smtClean="0">
                <a:solidFill>
                  <a:prstClr val="white"/>
                </a:solidFill>
                <a:latin typeface="Calibri"/>
              </a:rPr>
              <a:t>використання </a:t>
            </a:r>
            <a:r>
              <a:rPr lang="uk-UA" sz="2600" dirty="0">
                <a:solidFill>
                  <a:prstClr val="white"/>
                </a:solidFill>
                <a:latin typeface="Calibri"/>
              </a:rPr>
              <a:t>сучасних ІКТ у навчальному процесі ЗНЗ; </a:t>
            </a:r>
            <a:endParaRPr lang="ru-RU" sz="2600" dirty="0">
              <a:solidFill>
                <a:prstClr val="white"/>
              </a:solidFill>
              <a:latin typeface="Calibri"/>
            </a:endParaRPr>
          </a:p>
          <a:p>
            <a:pPr lvl="0"/>
            <a:r>
              <a:rPr lang="uk-UA" sz="2600" dirty="0">
                <a:solidFill>
                  <a:prstClr val="white"/>
                </a:solidFill>
                <a:latin typeface="Calibri"/>
              </a:rPr>
              <a:t>недостатня підготовка педагогічних кадрів до використання в навчальному процесі сучасних засобів навчання та ІКТ; </a:t>
            </a:r>
            <a:endParaRPr lang="ru-RU" sz="2600" dirty="0">
              <a:solidFill>
                <a:prstClr val="white"/>
              </a:solidFill>
              <a:latin typeface="Calibri"/>
            </a:endParaRPr>
          </a:p>
          <a:p>
            <a:pPr lvl="0"/>
            <a:r>
              <a:rPr lang="uk-UA" sz="2600" dirty="0">
                <a:solidFill>
                  <a:prstClr val="white"/>
                </a:solidFill>
                <a:latin typeface="Calibri"/>
              </a:rPr>
              <a:t>низька мотивація у вчителів до використання сучасних інформаційних технологій навчання;</a:t>
            </a:r>
            <a:endParaRPr lang="ru-RU" sz="2600" dirty="0">
              <a:solidFill>
                <a:prstClr val="white"/>
              </a:solidFill>
              <a:latin typeface="Calibri"/>
            </a:endParaRPr>
          </a:p>
          <a:p>
            <a:pPr lvl="0"/>
            <a:r>
              <a:rPr lang="uk-UA" sz="2600" dirty="0">
                <a:solidFill>
                  <a:prstClr val="white"/>
                </a:solidFill>
                <a:latin typeface="Calibri"/>
              </a:rPr>
              <a:t>з</a:t>
            </a:r>
            <a:r>
              <a:rPr lang="uk-UA" sz="2600" dirty="0" smtClean="0">
                <a:solidFill>
                  <a:prstClr val="white"/>
                </a:solidFill>
                <a:latin typeface="Calibri"/>
              </a:rPr>
              <a:t>астарілі «</a:t>
            </a:r>
            <a:r>
              <a:rPr lang="uk-UA" sz="2600" dirty="0">
                <a:solidFill>
                  <a:prstClr val="white"/>
                </a:solidFill>
                <a:latin typeface="Calibri"/>
              </a:rPr>
              <a:t>Державні санітарні правила та норми»</a:t>
            </a:r>
            <a:endParaRPr lang="ru-RU" sz="2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 descr="D:\NS\1ПК-1 учень\НЕТБУК\large11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1000132" cy="8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6488668"/>
            <a:ext cx="70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ІНСТИТУТ ІННОВАЦІЙНИХ ТЕХНОЛОГІЙ І ЗМІСТУ ОСВІТИ</a:t>
            </a:r>
            <a:endParaRPr lang="uk-UA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5292725" y="2349500"/>
            <a:ext cx="3429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/>
              <a:t>РОЗВИТОК ЛЮДИНИ</a:t>
            </a:r>
            <a:r>
              <a:rPr lang="uk-UA" b="1"/>
              <a:t> </a:t>
            </a:r>
          </a:p>
          <a:p>
            <a:r>
              <a:rPr lang="uk-UA" b="1"/>
              <a:t>основного ресурсу держави</a:t>
            </a:r>
            <a:endParaRPr lang="ru-RU" b="1"/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611188" y="2349500"/>
            <a:ext cx="3506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/>
              <a:t>РОЗВИТОК ДЕРЖАВИ</a:t>
            </a:r>
            <a:endParaRPr lang="ru-RU" sz="2400" b="1"/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684213" y="3500438"/>
            <a:ext cx="7942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РОЗВИТОК         =           НАВЧАННЯ                 +                 ВИХОВАННЯ</a:t>
            </a:r>
            <a:endParaRPr lang="ru-RU" b="1"/>
          </a:p>
        </p:txBody>
      </p:sp>
      <p:sp>
        <p:nvSpPr>
          <p:cNvPr id="4101" name="AutoShape 11"/>
          <p:cNvSpPr>
            <a:spLocks noChangeArrowheads="1"/>
          </p:cNvSpPr>
          <p:nvPr/>
        </p:nvSpPr>
        <p:spPr bwMode="auto">
          <a:xfrm>
            <a:off x="4284663" y="2492375"/>
            <a:ext cx="879475" cy="144463"/>
          </a:xfrm>
          <a:prstGeom prst="leftRightArrow">
            <a:avLst>
              <a:gd name="adj1" fmla="val 50000"/>
              <a:gd name="adj2" fmla="val 1217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102" name="Line 13"/>
          <p:cNvSpPr>
            <a:spLocks noChangeShapeType="1"/>
          </p:cNvSpPr>
          <p:nvPr/>
        </p:nvSpPr>
        <p:spPr bwMode="auto">
          <a:xfrm>
            <a:off x="3924300" y="3933825"/>
            <a:ext cx="8382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3" name="Line 14"/>
          <p:cNvSpPr>
            <a:spLocks noChangeShapeType="1"/>
          </p:cNvSpPr>
          <p:nvPr/>
        </p:nvSpPr>
        <p:spPr bwMode="auto">
          <a:xfrm flipH="1">
            <a:off x="2987675" y="3933825"/>
            <a:ext cx="60960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4" name="Text Box 15"/>
          <p:cNvSpPr txBox="1">
            <a:spLocks noChangeArrowheads="1"/>
          </p:cNvSpPr>
          <p:nvPr/>
        </p:nvSpPr>
        <p:spPr bwMode="auto">
          <a:xfrm>
            <a:off x="1187450" y="4581525"/>
            <a:ext cx="19923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/>
              <a:t>Чого навчати?</a:t>
            </a:r>
          </a:p>
          <a:p>
            <a:endParaRPr lang="uk-UA" b="1" i="1"/>
          </a:p>
          <a:p>
            <a:r>
              <a:rPr lang="uk-UA" b="1"/>
              <a:t>ЗНАННЯ</a:t>
            </a:r>
            <a:endParaRPr lang="ru-RU" b="1"/>
          </a:p>
        </p:txBody>
      </p:sp>
      <p:sp>
        <p:nvSpPr>
          <p:cNvPr id="4105" name="Text Box 16"/>
          <p:cNvSpPr txBox="1">
            <a:spLocks noChangeArrowheads="1"/>
          </p:cNvSpPr>
          <p:nvPr/>
        </p:nvSpPr>
        <p:spPr bwMode="auto">
          <a:xfrm>
            <a:off x="3635375" y="4581525"/>
            <a:ext cx="2282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/>
              <a:t>Як навчати?</a:t>
            </a:r>
          </a:p>
          <a:p>
            <a:endParaRPr lang="uk-UA" b="1" i="1"/>
          </a:p>
          <a:p>
            <a:r>
              <a:rPr lang="uk-UA" b="1"/>
              <a:t>ОСВІТНІ РЕСУРСИ</a:t>
            </a:r>
            <a:endParaRPr lang="ru-RU" b="1"/>
          </a:p>
        </p:txBody>
      </p:sp>
      <p:sp>
        <p:nvSpPr>
          <p:cNvPr id="4106" name="Line 18"/>
          <p:cNvSpPr>
            <a:spLocks noChangeShapeType="1"/>
          </p:cNvSpPr>
          <p:nvPr/>
        </p:nvSpPr>
        <p:spPr bwMode="auto">
          <a:xfrm>
            <a:off x="4427538" y="3933825"/>
            <a:ext cx="236220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7" name="Line 19"/>
          <p:cNvSpPr>
            <a:spLocks noChangeShapeType="1"/>
          </p:cNvSpPr>
          <p:nvPr/>
        </p:nvSpPr>
        <p:spPr bwMode="auto">
          <a:xfrm>
            <a:off x="7715272" y="3857628"/>
            <a:ext cx="0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8" name="Text Box 20"/>
          <p:cNvSpPr txBox="1">
            <a:spLocks noChangeArrowheads="1"/>
          </p:cNvSpPr>
          <p:nvPr/>
        </p:nvSpPr>
        <p:spPr bwMode="auto">
          <a:xfrm>
            <a:off x="6786578" y="4357694"/>
            <a:ext cx="18462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 dirty="0"/>
              <a:t>Для чого?</a:t>
            </a:r>
          </a:p>
          <a:p>
            <a:endParaRPr lang="uk-UA" b="1" i="1" dirty="0"/>
          </a:p>
          <a:p>
            <a:r>
              <a:rPr lang="uk-UA" b="1" dirty="0"/>
              <a:t>Цілі і потреби </a:t>
            </a:r>
          </a:p>
          <a:p>
            <a:r>
              <a:rPr lang="uk-UA" b="1" dirty="0"/>
              <a:t>СУСПІЛЬСТВА</a:t>
            </a:r>
            <a:endParaRPr lang="ru-RU" b="1" dirty="0"/>
          </a:p>
        </p:txBody>
      </p:sp>
      <p:sp>
        <p:nvSpPr>
          <p:cNvPr id="4109" name="Text Box 21"/>
          <p:cNvSpPr txBox="1">
            <a:spLocks noChangeArrowheads="1"/>
          </p:cNvSpPr>
          <p:nvPr/>
        </p:nvSpPr>
        <p:spPr bwMode="auto">
          <a:xfrm>
            <a:off x="1643042" y="500042"/>
            <a:ext cx="7072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ПРІОРИТЕТИ ОСВІТИ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11" name="AutoShape 17"/>
          <p:cNvSpPr>
            <a:spLocks noChangeArrowheads="1"/>
          </p:cNvSpPr>
          <p:nvPr/>
        </p:nvSpPr>
        <p:spPr bwMode="auto">
          <a:xfrm>
            <a:off x="3357554" y="6215082"/>
            <a:ext cx="2303462" cy="144463"/>
          </a:xfrm>
          <a:custGeom>
            <a:avLst/>
            <a:gdLst>
              <a:gd name="T0" fmla="*/ 1727596 w 21600"/>
              <a:gd name="T1" fmla="*/ 0 h 21600"/>
              <a:gd name="T2" fmla="*/ 0 w 21600"/>
              <a:gd name="T3" fmla="*/ 72232 h 21600"/>
              <a:gd name="T4" fmla="*/ 1727596 w 21600"/>
              <a:gd name="T5" fmla="*/ 144463 h 21600"/>
              <a:gd name="T6" fmla="*/ 2303462 w 21600"/>
              <a:gd name="T7" fmla="*/ 7223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2" name="Rectangle 20"/>
          <p:cNvSpPr>
            <a:spLocks noChangeArrowheads="1"/>
          </p:cNvSpPr>
          <p:nvPr/>
        </p:nvSpPr>
        <p:spPr bwMode="auto">
          <a:xfrm>
            <a:off x="500034" y="1357298"/>
            <a:ext cx="8027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200" b="1" i="1" dirty="0">
                <a:solidFill>
                  <a:schemeClr val="tx2"/>
                </a:solidFill>
              </a:rPr>
              <a:t>У всякой эпохи свои задачи, и их решение обеспечивает прогресс человечества. - </a:t>
            </a:r>
            <a:r>
              <a:rPr lang="ru-RU" sz="2200" b="1" i="1" dirty="0">
                <a:solidFill>
                  <a:schemeClr val="tx2"/>
                </a:solidFill>
                <a:hlinkClick r:id="rId3"/>
              </a:rPr>
              <a:t>Г. Гейне</a:t>
            </a:r>
            <a:r>
              <a:rPr lang="ru-RU" sz="2200" b="1" i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7" name="Picture 3" descr="D:\NS\1ПК-1 учень\НЕТБУК\large11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0042"/>
            <a:ext cx="1000132" cy="8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071670" y="6488668"/>
            <a:ext cx="70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ІНСТИТУТ ІННОВАЦІЙНИХ ТЕХНОЛОГІЙ І ЗМІСТУ ОСВІТИ</a:t>
            </a:r>
            <a:endParaRPr lang="uk-UA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85720" y="5643578"/>
            <a:ext cx="8643998" cy="642942"/>
          </a:xfrm>
          <a:prstGeom prst="round2Diag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9E0000"/>
            </a:solidFill>
          </a:ln>
          <a:effectLst>
            <a:outerShdw blurRad="50800" dist="88900" dir="1374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2400" b="1" i="1" dirty="0" smtClean="0">
                <a:solidFill>
                  <a:schemeClr val="bg1"/>
                </a:solidFill>
              </a:rPr>
              <a:t>ПЕРСПЕКТИВА ?  </a:t>
            </a:r>
            <a:r>
              <a:rPr lang="uk-UA" sz="2400" b="1" dirty="0" smtClean="0">
                <a:solidFill>
                  <a:schemeClr val="bg1"/>
                </a:solidFill>
              </a:rPr>
              <a:t>Інноваційні технології  (серед основних – ІКТ)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782414"/>
          </a:xfrm>
        </p:spPr>
        <p:txBody>
          <a:bodyPr/>
          <a:lstStyle/>
          <a:p>
            <a:r>
              <a:rPr lang="uk-UA" dirty="0" smtClean="0"/>
              <a:t>Приклади</a:t>
            </a:r>
            <a:endParaRPr lang="ru-RU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89" y="1268760"/>
            <a:ext cx="8229600" cy="4669979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2800" b="1" dirty="0" smtClean="0">
                <a:solidFill>
                  <a:srgbClr val="6E2619"/>
                </a:solidFill>
                <a:latin typeface="Franklin Gothic Book"/>
              </a:rPr>
              <a:t>Учасниками проекту в </a:t>
            </a:r>
            <a:r>
              <a:rPr lang="uk-UA" sz="2800" b="1" dirty="0">
                <a:solidFill>
                  <a:srgbClr val="6E2619"/>
                </a:solidFill>
                <a:latin typeface="Franklin Gothic Book"/>
              </a:rPr>
              <a:t>мережі Інтернет створено </a:t>
            </a:r>
            <a:r>
              <a:rPr lang="uk-UA" sz="2800" b="1" dirty="0" err="1" smtClean="0">
                <a:solidFill>
                  <a:srgbClr val="6E2619"/>
                </a:solidFill>
                <a:latin typeface="Franklin Gothic Book"/>
              </a:rPr>
              <a:t>блоги</a:t>
            </a:r>
            <a:r>
              <a:rPr lang="uk-UA" sz="2800" b="1" dirty="0" smtClean="0">
                <a:solidFill>
                  <a:srgbClr val="6E2619"/>
                </a:solidFill>
                <a:latin typeface="Franklin Gothic Book"/>
              </a:rPr>
              <a:t>, сайти інші ресурси, які присвячений </a:t>
            </a:r>
            <a:r>
              <a:rPr lang="uk-UA" sz="2800" b="1" dirty="0">
                <a:solidFill>
                  <a:srgbClr val="6E2619"/>
                </a:solidFill>
                <a:latin typeface="Franklin Gothic Book"/>
              </a:rPr>
              <a:t>проекту «1+1»:</a:t>
            </a:r>
            <a:r>
              <a:rPr lang="uk-UA" sz="3000" dirty="0"/>
              <a:t>	</a:t>
            </a:r>
            <a:endParaRPr lang="uk-UA" sz="3000" dirty="0" smtClean="0"/>
          </a:p>
          <a:p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1to1donetsk.blogspot.com</a:t>
            </a:r>
            <a:endParaRPr lang="uk-UA" sz="2400" dirty="0" smtClean="0"/>
          </a:p>
          <a:p>
            <a:r>
              <a:rPr lang="en-US" sz="2400" dirty="0">
                <a:hlinkClick r:id="rId4"/>
              </a:rPr>
              <a:t>http://school77.blogspot.com</a:t>
            </a:r>
            <a:r>
              <a:rPr lang="en-US" sz="2400" dirty="0" smtClean="0">
                <a:hlinkClick r:id="rId4"/>
              </a:rPr>
              <a:t>/</a:t>
            </a:r>
            <a:endParaRPr lang="uk-UA" sz="2400" dirty="0" smtClean="0"/>
          </a:p>
          <a:p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k-on.uvk6.info/1ucenik-1komputer</a:t>
            </a:r>
            <a:r>
              <a:rPr lang="en-US" sz="2400" dirty="0" smtClean="0"/>
              <a:t> </a:t>
            </a:r>
            <a:endParaRPr lang="uk-UA" sz="2400" b="1" dirty="0">
              <a:solidFill>
                <a:srgbClr val="6E2619"/>
              </a:solidFill>
              <a:latin typeface="Franklin Gothic Book"/>
            </a:endParaRPr>
          </a:p>
          <a:p>
            <a:r>
              <a:rPr lang="uk-UA" sz="2800" b="1" dirty="0" smtClean="0">
                <a:solidFill>
                  <a:srgbClr val="6E2619"/>
                </a:solidFill>
                <a:latin typeface="Franklin Gothic Book"/>
              </a:rPr>
              <a:t>Відгуки </a:t>
            </a:r>
            <a:r>
              <a:rPr lang="uk-UA" sz="2800" b="1" dirty="0">
                <a:solidFill>
                  <a:srgbClr val="6E2619"/>
                </a:solidFill>
                <a:latin typeface="Franklin Gothic Book"/>
              </a:rPr>
              <a:t>дітей та </a:t>
            </a:r>
            <a:r>
              <a:rPr lang="uk-UA" sz="2800" b="1" dirty="0" smtClean="0">
                <a:solidFill>
                  <a:srgbClr val="6E2619"/>
                </a:solidFill>
                <a:latin typeface="Franklin Gothic Book"/>
              </a:rPr>
              <a:t>батьків:</a:t>
            </a:r>
            <a:endParaRPr lang="uk-UA" sz="28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  <a:hlinkClick r:id="rId6"/>
              </a:rPr>
              <a:t>http://www.youtube.com/watch?v=wDFDCnM9kAQ</a:t>
            </a:r>
            <a:endParaRPr lang="ru-RU" sz="2400" dirty="0" smtClean="0">
              <a:solidFill>
                <a:srgbClr val="FFFFFF"/>
              </a:solidFill>
            </a:endParaRPr>
          </a:p>
          <a:p>
            <a:r>
              <a:rPr lang="en-US" sz="1800" dirty="0" smtClean="0">
                <a:hlinkClick r:id="rId7"/>
              </a:rPr>
              <a:t>http</a:t>
            </a:r>
            <a:r>
              <a:rPr lang="en-US" sz="1800" dirty="0">
                <a:hlinkClick r:id="rId7"/>
              </a:rPr>
              <a:t>://www.slideboom.com/presentations/171875/%D0%9C%D1%96%D0%B9-%D0%BF%D0%B5%D1%80%D1%88%D0%B8%D0%B9-%</a:t>
            </a:r>
            <a:r>
              <a:rPr lang="en-US" sz="1800" dirty="0" smtClean="0">
                <a:hlinkClick r:id="rId7"/>
              </a:rPr>
              <a:t>D0%BD%D0%B5%D1%82%D0%B1%D1%83%D0%BA</a:t>
            </a:r>
            <a:r>
              <a:rPr lang="en-US" sz="1800" dirty="0" smtClean="0"/>
              <a:t> </a:t>
            </a:r>
            <a:endParaRPr lang="ru-RU" sz="1800" dirty="0"/>
          </a:p>
        </p:txBody>
      </p:sp>
      <p:pic>
        <p:nvPicPr>
          <p:cNvPr id="5" name="Picture 3" descr="D:\NS\1ПК-1 учень\НЕТБУК\large11 копия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500042"/>
            <a:ext cx="1000132" cy="8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348880"/>
            <a:ext cx="2952328" cy="2592288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071670" y="5715016"/>
            <a:ext cx="515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ЗА УВАГУ</a:t>
            </a: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611188" y="4868863"/>
            <a:ext cx="8175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2400" b="1" dirty="0">
                <a:solidFill>
                  <a:srgbClr val="002060"/>
                </a:solidFill>
              </a:rPr>
              <a:t>Все в наших руках, тому </a:t>
            </a:r>
            <a:r>
              <a:rPr lang="uk-UA" sz="2400" b="1" dirty="0">
                <a:solidFill>
                  <a:srgbClr val="002060"/>
                </a:solidFill>
              </a:rPr>
              <a:t>ї</a:t>
            </a:r>
            <a:r>
              <a:rPr lang="ru-RU" sz="2400" b="1" dirty="0" err="1">
                <a:solidFill>
                  <a:srgbClr val="002060"/>
                </a:solidFill>
              </a:rPr>
              <a:t>х</a:t>
            </a:r>
            <a:r>
              <a:rPr lang="ru-RU" sz="2400" b="1" dirty="0">
                <a:solidFill>
                  <a:srgbClr val="002060"/>
                </a:solidFill>
              </a:rPr>
              <a:t> не </a:t>
            </a:r>
            <a:r>
              <a:rPr lang="ru-RU" sz="2400" b="1" dirty="0" err="1">
                <a:solidFill>
                  <a:srgbClr val="002060"/>
                </a:solidFill>
              </a:rPr>
              <a:t>слід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опускати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</a:p>
          <a:p>
            <a:pPr algn="r" eaLnBrk="0" hangingPunct="0"/>
            <a:r>
              <a:rPr lang="ru-RU" sz="2400" b="1" i="1" dirty="0">
                <a:solidFill>
                  <a:srgbClr val="002060"/>
                </a:solidFill>
              </a:rPr>
              <a:t>Коко </a:t>
            </a:r>
            <a:r>
              <a:rPr lang="ru-RU" sz="2400" b="1" i="1" dirty="0" err="1">
                <a:solidFill>
                  <a:srgbClr val="002060"/>
                </a:solidFill>
              </a:rPr>
              <a:t>Шанель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9461" name="Picture 6" descr="D:\Мои документы\Наташа\Виступи 2\До конференції\1+1_1-в\P303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857232"/>
            <a:ext cx="5691186" cy="39862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D:\NS\1ПК-1 учень\НЕТБУК\large11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0042"/>
            <a:ext cx="1000132" cy="8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6488668"/>
            <a:ext cx="70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ІНСТИТУТ ІННОВАЦІЙНИХ ТЕХНОЛОГІЙ І ЗМІСТУ ОСВІТИ</a:t>
            </a:r>
            <a:endParaRPr lang="uk-UA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2636912"/>
            <a:ext cx="5338936" cy="3340968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1425"/>
              </a:spcAft>
              <a:buNone/>
            </a:pPr>
            <a:r>
              <a:rPr lang="uk-UA" sz="2000" b="1" kern="1200" dirty="0" err="1" smtClean="0">
                <a:solidFill>
                  <a:srgbClr val="005686"/>
                </a:solidFill>
                <a:latin typeface="Arial" pitchFamily="34" charset="0"/>
                <a:cs typeface="Arial" pitchFamily="34" charset="0"/>
              </a:rPr>
              <a:t>Пушкарьова</a:t>
            </a:r>
            <a:r>
              <a:rPr lang="uk-UA" sz="2000" b="1" kern="1200" dirty="0" smtClean="0">
                <a:solidFill>
                  <a:srgbClr val="005686"/>
                </a:solidFill>
                <a:latin typeface="Arial" pitchFamily="34" charset="0"/>
                <a:cs typeface="Arial" pitchFamily="34" charset="0"/>
              </a:rPr>
              <a:t> Тамара Олексіївна, заступник директора </a:t>
            </a:r>
          </a:p>
          <a:p>
            <a:pPr marL="0" lvl="0" indent="0" fontAlgn="auto">
              <a:spcBef>
                <a:spcPts val="0"/>
              </a:spcBef>
              <a:spcAft>
                <a:spcPts val="1425"/>
              </a:spcAft>
              <a:buNone/>
            </a:pPr>
            <a:r>
              <a:rPr lang="uk-UA" sz="2000" b="1" kern="1200" dirty="0" smtClean="0">
                <a:solidFill>
                  <a:srgbClr val="005686"/>
                </a:solidFill>
                <a:latin typeface="Arial" pitchFamily="34" charset="0"/>
                <a:cs typeface="Arial" pitchFamily="34" charset="0"/>
              </a:rPr>
              <a:t>Інститут інноваційних технологій і змісту освіти МОН України</a:t>
            </a:r>
          </a:p>
          <a:p>
            <a:pPr marL="0" lvl="0" indent="0" fontAlgn="auto">
              <a:spcBef>
                <a:spcPts val="0"/>
              </a:spcBef>
              <a:spcAft>
                <a:spcPts val="1425"/>
              </a:spcAft>
              <a:buNone/>
            </a:pPr>
            <a:endParaRPr lang="uk-UA" sz="2000" b="1" kern="1200" dirty="0">
              <a:solidFill>
                <a:srgbClr val="005686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1425"/>
              </a:spcAft>
              <a:buNone/>
            </a:pPr>
            <a:r>
              <a:rPr lang="uk-UA" sz="2000" b="1" kern="1200" dirty="0" smtClean="0">
                <a:solidFill>
                  <a:srgbClr val="005686"/>
                </a:solidFill>
                <a:latin typeface="Arial" pitchFamily="34" charset="0"/>
                <a:cs typeface="Arial" pitchFamily="34" charset="0"/>
              </a:rPr>
              <a:t>044 417 8198</a:t>
            </a:r>
          </a:p>
          <a:p>
            <a:pPr marL="0" lvl="0" indent="0" fontAlgn="auto">
              <a:spcBef>
                <a:spcPts val="0"/>
              </a:spcBef>
              <a:spcAft>
                <a:spcPts val="1425"/>
              </a:spcAft>
              <a:buNone/>
            </a:pPr>
            <a:r>
              <a:rPr lang="en-US" sz="2000" b="1" kern="1200" dirty="0">
                <a:solidFill>
                  <a:srgbClr val="005686"/>
                </a:solidFill>
                <a:latin typeface="Arial" pitchFamily="34" charset="0"/>
                <a:cs typeface="Arial" pitchFamily="34" charset="0"/>
              </a:rPr>
              <a:t>pushkaryova@bk.ru</a:t>
            </a:r>
            <a:endParaRPr lang="uk-UA" sz="2000" b="1" kern="1200" dirty="0">
              <a:solidFill>
                <a:srgbClr val="005686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3" descr="D:\NS\1ПК-1 учень\НЕТБУК\large11 копи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1000132" cy="8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64601247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901825" y="571480"/>
            <a:ext cx="7242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РЕАЛІЗАЦІЯ ПРІОРИТЕТІВ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468313" y="3068638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uk-UA" sz="2800" b="1"/>
              <a:t>СТРАТЕГІЯ: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468313" y="1557338"/>
            <a:ext cx="8280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200" b="1" i="1" dirty="0">
                <a:solidFill>
                  <a:srgbClr val="9E0000"/>
                </a:solidFill>
              </a:rPr>
              <a:t>Обучать народ — значит делать его лучше; просвещать народ — значит повышать его нравственность; делать его грамотным — значит цивилизовать его.   </a:t>
            </a:r>
            <a:r>
              <a:rPr lang="ru-RU" sz="2200" b="1" i="1" dirty="0">
                <a:solidFill>
                  <a:srgbClr val="9E0000"/>
                </a:solidFill>
                <a:hlinkClick r:id="rId3"/>
              </a:rPr>
              <a:t>Гюго В.</a:t>
            </a:r>
            <a:endParaRPr lang="ru-RU" sz="2200" b="1" i="1" dirty="0">
              <a:solidFill>
                <a:srgbClr val="9E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6488668"/>
            <a:ext cx="70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ІНСТИТУТ ІННОВАЦІЙНИХ ТЕХНОЛОГІЙ І ЗМІСТУ ОСВІТИ</a:t>
            </a:r>
            <a:endParaRPr lang="uk-UA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Picture 3" descr="D:\NS\1ПК-1 учень\НЕТБУК\large11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0042"/>
            <a:ext cx="1000132" cy="8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42910" y="3714752"/>
            <a:ext cx="8072494" cy="2357454"/>
          </a:xfrm>
          <a:prstGeom prst="round2Diag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9E0000"/>
            </a:solidFill>
          </a:ln>
          <a:effectLst>
            <a:outerShdw blurRad="50800" dist="88900" dir="1374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uk-UA" sz="2800" dirty="0" smtClean="0">
                <a:solidFill>
                  <a:schemeClr val="bg1"/>
                </a:solidFill>
              </a:rPr>
              <a:t>ІКТ – один з пріоритетних напрямів розвитку освіти IKT мають активно використовуватись в освіті з метою гармонійного РОЗВИТКУ ЛЮДИНИ – </a:t>
            </a:r>
          </a:p>
          <a:p>
            <a:pPr algn="just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uk-UA" sz="2800" dirty="0" smtClean="0">
                <a:solidFill>
                  <a:schemeClr val="bg1"/>
                </a:solidFill>
              </a:rPr>
              <a:t>основного ресурсу держави.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0"/>
          <p:cNvSpPr>
            <a:spLocks/>
          </p:cNvSpPr>
          <p:nvPr/>
        </p:nvSpPr>
        <p:spPr bwMode="gray">
          <a:xfrm flipH="1">
            <a:off x="428596" y="1285860"/>
            <a:ext cx="1066381" cy="85811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1571604" y="500042"/>
            <a:ext cx="717552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200" b="1" i="1" dirty="0"/>
              <a:t>Не столь прекрасно знать латынь, сколь постыдно ее не знать. </a:t>
            </a:r>
            <a:r>
              <a:rPr lang="ru-RU" sz="2200" b="1" i="1" dirty="0">
                <a:hlinkClick r:id="rId3"/>
              </a:rPr>
              <a:t>Цицерон </a:t>
            </a:r>
            <a:endParaRPr lang="ru-RU" sz="2200" b="1" i="1" dirty="0"/>
          </a:p>
        </p:txBody>
      </p:sp>
      <p:pic>
        <p:nvPicPr>
          <p:cNvPr id="9228" name="Picture 7" descr="P3030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643314"/>
            <a:ext cx="3087688" cy="2316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071670" y="6488668"/>
            <a:ext cx="70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ІНСТИТУТ ІННОВАЦІЙНИХ ТЕХНОЛОГІЙ І ЗМІСТУ ОСВІТИ</a:t>
            </a:r>
            <a:endParaRPr lang="uk-UA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Picture 3" descr="D:\NS\1ПК-1 учень\НЕТБУК\large11 копия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00042"/>
            <a:ext cx="1000132" cy="8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3071810"/>
            <a:ext cx="4857784" cy="3286148"/>
          </a:xfrm>
          <a:prstGeom prst="round2Diag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9E0000"/>
            </a:solidFill>
          </a:ln>
          <a:effectLst>
            <a:outerShdw blurRad="50800" dist="88900" dir="1374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uk-UA" sz="2400" dirty="0" smtClean="0">
                <a:solidFill>
                  <a:schemeClr val="bg1"/>
                </a:solidFill>
              </a:rPr>
              <a:t>Впровадження ІКТ у навчально-виховний процес це сьогоднішній день. Завтрашній день – це зміна освітнього середовища: персональний нетбук – кожній дитині, як звичайний засів навчання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85720" y="2143116"/>
            <a:ext cx="8643998" cy="785818"/>
          </a:xfrm>
          <a:prstGeom prst="round2Diag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9E0000"/>
            </a:solidFill>
          </a:ln>
          <a:effectLst>
            <a:outerShdw blurRad="50800" dist="88900" dir="1374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ru-RU" sz="3200" dirty="0" err="1">
                <a:solidFill>
                  <a:schemeClr val="bg1"/>
                </a:solidFill>
              </a:rPr>
              <a:t>Сьогодні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це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стосується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комп’ютерних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технологій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83BE8E-10FB-4319-809A-A360C08CEE5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857232"/>
            <a:ext cx="3762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1340768"/>
            <a:ext cx="4680520" cy="5112568"/>
          </a:xfrm>
          <a:prstGeom prst="round2DiagRect">
            <a:avLst/>
          </a:prstGeom>
          <a:gradFill>
            <a:gsLst>
              <a:gs pos="0">
                <a:srgbClr val="960000"/>
              </a:gs>
              <a:gs pos="45000">
                <a:srgbClr val="FF0000"/>
              </a:gs>
              <a:gs pos="70000">
                <a:srgbClr val="FF0300"/>
              </a:gs>
              <a:gs pos="100000">
                <a:srgbClr val="9E0000"/>
              </a:gs>
            </a:gsLst>
            <a:lin ang="5400000" scaled="0"/>
          </a:gradFill>
          <a:ln>
            <a:solidFill>
              <a:srgbClr val="9E0000"/>
            </a:solidFill>
          </a:ln>
          <a:effectLst>
            <a:outerShdw blurRad="50800" dist="88900" dir="1374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93675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межах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Всесвітньої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ініціативи</a:t>
            </a:r>
            <a: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INTEL - “WORLD AHEAD”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наказу МОН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02.02.2009 №54 проводиться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інноваійна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діяльність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напрямом</a:t>
            </a:r>
            <a: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використання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uk-UA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навчальному</a:t>
            </a:r>
            <a: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середовищі</a:t>
            </a:r>
            <a: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“1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учень</a:t>
            </a:r>
            <a: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ютер</a:t>
            </a:r>
            <a:r>
              <a:rPr lang="uk-U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базі шкільних нетбуків</a:t>
            </a:r>
            <a:r>
              <a:rPr lang="uk-U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193675">
              <a:lnSpc>
                <a:spcPct val="120000"/>
              </a:lnSpc>
              <a:spcBef>
                <a:spcPct val="20000"/>
              </a:spcBef>
              <a:defRPr/>
            </a:pPr>
            <a:r>
              <a:rPr lang="uk-U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експерименту компанія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Intel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надала понад 2000 нетбук</a:t>
            </a:r>
            <a:r>
              <a:rPr lang="uk-U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на безоплатній основі для 44 ЗНЗ у 17 областях України на загальну суму -  понад 5 млн. грн.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6488668"/>
            <a:ext cx="70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ІНСТИТУТ ІННОВАЦІЙНИХ ТЕХНОЛОГІЙ І ЗМІСТУ ОСВІТИ</a:t>
            </a:r>
            <a:endParaRPr lang="uk-UA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3" descr="D:\NS\1ПК-1 учень\НЕТБУК\large11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1000132" cy="8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D:\Чайка и дети\IMG_27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121" y="1916832"/>
            <a:ext cx="4788261" cy="3023357"/>
          </a:xfrm>
          <a:prstGeom prst="rect">
            <a:avLst/>
          </a:prstGeom>
          <a:noFill/>
          <a:ln w="9525" cmpd="sng"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  <a:headEnd/>
            <a:tailEnd/>
          </a:ln>
          <a:effectLst>
            <a:outerShdw blurRad="50800" dist="38100" dir="18900000" algn="bl" rotWithShape="0">
              <a:srgbClr val="C0504D">
                <a:lumMod val="50000"/>
                <a:alpha val="40000"/>
              </a:srgbClr>
            </a:outerShdw>
          </a:effec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1268760"/>
            <a:ext cx="4215982" cy="5040560"/>
          </a:xfrm>
          <a:prstGeom prst="round2DiagRect">
            <a:avLst/>
          </a:prstGeom>
          <a:gradFill>
            <a:gsLst>
              <a:gs pos="0">
                <a:srgbClr val="960000"/>
              </a:gs>
              <a:gs pos="45000">
                <a:srgbClr val="FF0000"/>
              </a:gs>
              <a:gs pos="70000">
                <a:srgbClr val="FF0300"/>
              </a:gs>
              <a:gs pos="100000">
                <a:srgbClr val="9E0000"/>
              </a:gs>
            </a:gsLst>
            <a:lin ang="5400000" scaled="0"/>
          </a:gradFill>
          <a:ln>
            <a:solidFill>
              <a:srgbClr val="9E0000"/>
            </a:solidFill>
          </a:ln>
          <a:effectLst>
            <a:outerShdw blurRad="50800" dist="88900" dir="1374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93675">
              <a:lnSpc>
                <a:spcPct val="120000"/>
              </a:lnSpc>
              <a:spcBef>
                <a:spcPct val="20000"/>
              </a:spcBef>
              <a:defRPr/>
            </a:pPr>
            <a:r>
              <a:rPr lang="uk-U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МЕТА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створення необхідних соціальних, психологічних, педагогічних умов і методики використання учнями персональних нетбуків у навчально-виховному процесі.</a:t>
            </a:r>
            <a:endParaRPr lang="uk-U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D:\NS\1ПК-1 учень\НЕТБУК\large11 копия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0042"/>
            <a:ext cx="1000132" cy="8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50458" y="6488668"/>
            <a:ext cx="70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ІНСТИТУТ ІННОВАЦІЙНИХ ТЕХНОЛОГІЙ І ЗМІСТУ ОСВІТИ</a:t>
            </a:r>
            <a:endParaRPr lang="uk-UA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429132"/>
            <a:ext cx="2635250" cy="2127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500570"/>
            <a:ext cx="2736850" cy="203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71472" y="1071546"/>
            <a:ext cx="8215370" cy="3214710"/>
          </a:xfrm>
          <a:prstGeom prst="round2DiagRect">
            <a:avLst/>
          </a:prstGeom>
          <a:gradFill>
            <a:gsLst>
              <a:gs pos="0">
                <a:srgbClr val="960000"/>
              </a:gs>
              <a:gs pos="45000">
                <a:srgbClr val="FF0000"/>
              </a:gs>
              <a:gs pos="70000">
                <a:srgbClr val="FF0300"/>
              </a:gs>
              <a:gs pos="100000">
                <a:srgbClr val="9E0000"/>
              </a:gs>
            </a:gsLst>
            <a:lin ang="5400000" scaled="0"/>
          </a:gradFill>
          <a:ln>
            <a:solidFill>
              <a:srgbClr val="9E0000"/>
            </a:solidFill>
          </a:ln>
          <a:effectLst>
            <a:outerShdw blurRad="50800" dist="88900" dir="1374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93675">
              <a:lnSpc>
                <a:spcPct val="120000"/>
              </a:lnSpc>
              <a:spcBef>
                <a:spcPct val="20000"/>
              </a:spcBef>
              <a:defRPr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ВНОСЯТЬСЯ ЗМІНИ: </a:t>
            </a:r>
            <a:endParaRPr lang="uk-U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193675">
              <a:lnSpc>
                <a:spcPct val="120000"/>
              </a:lnSpc>
              <a:spcBef>
                <a:spcPct val="20000"/>
              </a:spcBef>
              <a:defRPr/>
            </a:pP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НАВЧАЛЬНИЙ ПРОЦЕС </a:t>
            </a: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через оновлення змісту навчання, використання інтерактивних методів і технологій; </a:t>
            </a:r>
            <a:endParaRPr lang="uk-U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193675">
              <a:lnSpc>
                <a:spcPct val="120000"/>
              </a:lnSpc>
              <a:spcBef>
                <a:spcPct val="20000"/>
              </a:spcBef>
              <a:defRPr/>
            </a:pP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ПОЗАКЛАСНУ РОБОТУ – через тренінги, творчі конкурси, проекти.;</a:t>
            </a:r>
            <a:endParaRPr lang="uk-U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193675">
              <a:lnSpc>
                <a:spcPct val="120000"/>
              </a:lnSpc>
              <a:spcBef>
                <a:spcPct val="20000"/>
              </a:spcBef>
              <a:defRPr/>
            </a:pPr>
            <a:r>
              <a:rPr lang="uk-U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процес ПІДГОТОВКИ ВЧИТЕЛІВ. </a:t>
            </a:r>
            <a:endParaRPr lang="uk-U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6488668"/>
            <a:ext cx="70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ІНСТИТУТ ІННОВАЦІЙНИХ ТЕХНОЛОГІЙ І ЗМІСТУ ОСВІТИ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3" descr="D:\NS\1ПК-1 учень\НЕТБУК\large11 копия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357166"/>
            <a:ext cx="1000132" cy="8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00232" y="357166"/>
            <a:ext cx="5262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УЧЕНЬ – 1 КОМП’ЮТЕР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87624" y="836712"/>
            <a:ext cx="7776864" cy="552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rgbClr val="9E0000"/>
                </a:solidFill>
              </a:rPr>
              <a:t> УЧАСНИКИ</a:t>
            </a:r>
            <a:r>
              <a:rPr lang="uk-UA" sz="2800" dirty="0" smtClean="0">
                <a:solidFill>
                  <a:srgbClr val="9E0000"/>
                </a:solidFill>
              </a:rPr>
              <a:t> </a:t>
            </a:r>
            <a:r>
              <a:rPr lang="uk-UA" sz="2800" b="1" dirty="0">
                <a:solidFill>
                  <a:srgbClr val="9E0000"/>
                </a:solidFill>
              </a:rPr>
              <a:t>ПРОЕКТ</a:t>
            </a:r>
            <a:r>
              <a:rPr lang="ru-RU" sz="2800" b="1" dirty="0">
                <a:solidFill>
                  <a:srgbClr val="9E0000"/>
                </a:solidFill>
              </a:rPr>
              <a:t>А</a:t>
            </a:r>
            <a:r>
              <a:rPr lang="uk-UA" sz="2800" b="1" dirty="0">
                <a:solidFill>
                  <a:srgbClr val="9E0000"/>
                </a:solidFill>
              </a:rPr>
              <a:t/>
            </a:r>
            <a:br>
              <a:rPr lang="uk-UA" sz="2800" b="1" dirty="0">
                <a:solidFill>
                  <a:srgbClr val="9E0000"/>
                </a:solidFill>
              </a:rPr>
            </a:br>
            <a:r>
              <a:rPr lang="uk-UA" sz="2800" b="1" dirty="0">
                <a:solidFill>
                  <a:srgbClr val="9E0000"/>
                </a:solidFill>
              </a:rPr>
              <a:t>“</a:t>
            </a:r>
            <a:r>
              <a:rPr lang="uk-UA" sz="2800" b="1" dirty="0">
                <a:solidFill>
                  <a:srgbClr val="9E0000"/>
                </a:solidFill>
                <a:cs typeface="Times New Roman" pitchFamily="18" charset="0"/>
              </a:rPr>
              <a:t>1 учен</a:t>
            </a:r>
            <a:r>
              <a:rPr lang="uk-UA" sz="2800" b="1" dirty="0">
                <a:solidFill>
                  <a:srgbClr val="9E0000"/>
                </a:solidFill>
              </a:rPr>
              <a:t>ь</a:t>
            </a:r>
            <a:r>
              <a:rPr lang="uk-UA" sz="2800" b="1" dirty="0">
                <a:solidFill>
                  <a:srgbClr val="9E0000"/>
                </a:solidFill>
                <a:cs typeface="Times New Roman" pitchFamily="18" charset="0"/>
              </a:rPr>
              <a:t> – 1 </a:t>
            </a:r>
            <a:r>
              <a:rPr lang="uk-UA" sz="2800" b="1" dirty="0" err="1">
                <a:solidFill>
                  <a:srgbClr val="9E0000"/>
                </a:solidFill>
                <a:cs typeface="Times New Roman" pitchFamily="18" charset="0"/>
              </a:rPr>
              <a:t>комп</a:t>
            </a:r>
            <a:r>
              <a:rPr lang="en-US" sz="2800" b="1" dirty="0">
                <a:solidFill>
                  <a:srgbClr val="9E0000"/>
                </a:solidFill>
              </a:rPr>
              <a:t>’</a:t>
            </a:r>
            <a:r>
              <a:rPr lang="uk-UA" sz="2800" b="1" dirty="0" err="1">
                <a:solidFill>
                  <a:srgbClr val="9E0000"/>
                </a:solidFill>
                <a:cs typeface="Times New Roman" pitchFamily="18" charset="0"/>
              </a:rPr>
              <a:t>ютер</a:t>
            </a:r>
            <a:r>
              <a:rPr lang="uk-UA" sz="2800" b="1" dirty="0" err="1">
                <a:solidFill>
                  <a:srgbClr val="9E0000"/>
                </a:solidFill>
              </a:rPr>
              <a:t>”</a:t>
            </a:r>
            <a:r>
              <a:rPr lang="uk-UA" sz="2800" b="1" dirty="0">
                <a:solidFill>
                  <a:srgbClr val="9E0000"/>
                </a:solidFill>
              </a:rPr>
              <a:t>:</a:t>
            </a:r>
            <a:br>
              <a:rPr lang="uk-UA" sz="2800" b="1" dirty="0">
                <a:solidFill>
                  <a:srgbClr val="9E0000"/>
                </a:solidFill>
              </a:rPr>
            </a:br>
            <a:endParaRPr lang="uk-UA" sz="2800" b="1" dirty="0">
              <a:solidFill>
                <a:srgbClr val="9E0000"/>
              </a:solidFill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000" b="1" dirty="0" smtClean="0">
                <a:solidFill>
                  <a:srgbClr val="9E0000"/>
                </a:solidFill>
              </a:rPr>
              <a:t> </a:t>
            </a:r>
            <a:r>
              <a:rPr lang="ru-RU" sz="2000" b="1" dirty="0" smtClean="0">
                <a:solidFill>
                  <a:srgbClr val="9E0000"/>
                </a:solidFill>
              </a:rPr>
              <a:t>Міністерство </a:t>
            </a:r>
            <a:r>
              <a:rPr lang="ru-RU" sz="2000" b="1" dirty="0">
                <a:solidFill>
                  <a:srgbClr val="9E0000"/>
                </a:solidFill>
              </a:rPr>
              <a:t>освіти і науки </a:t>
            </a:r>
            <a:r>
              <a:rPr lang="ru-RU" sz="2000" b="1" dirty="0" smtClean="0">
                <a:solidFill>
                  <a:srgbClr val="9E0000"/>
                </a:solidFill>
              </a:rPr>
              <a:t>України</a:t>
            </a:r>
            <a:r>
              <a:rPr lang="en-US" sz="2000" b="1" dirty="0" smtClean="0">
                <a:solidFill>
                  <a:srgbClr val="9E0000"/>
                </a:solidFill>
              </a:rPr>
              <a:t> </a:t>
            </a:r>
            <a:r>
              <a:rPr lang="en-US" sz="1400" b="1" dirty="0" smtClean="0">
                <a:solidFill>
                  <a:srgbClr val="9E0000"/>
                </a:solidFill>
              </a:rPr>
              <a:t>- </a:t>
            </a:r>
            <a:r>
              <a:rPr lang="ru-RU" sz="1400" b="1" dirty="0" smtClean="0">
                <a:solidFill>
                  <a:srgbClr val="9E0000"/>
                </a:solidFill>
              </a:rPr>
              <a:t>адмінністративна підтримка, інформативний супровід</a:t>
            </a:r>
            <a:r>
              <a:rPr lang="uk-UA" sz="1400" b="1" dirty="0" smtClean="0">
                <a:solidFill>
                  <a:srgbClr val="9E0000"/>
                </a:solidFill>
              </a:rPr>
              <a:t>;</a:t>
            </a:r>
            <a:r>
              <a:rPr lang="uk-UA" sz="2000" b="1" dirty="0">
                <a:solidFill>
                  <a:srgbClr val="9E0000"/>
                </a:solidFill>
              </a:rPr>
              <a:t/>
            </a:r>
            <a:br>
              <a:rPr lang="uk-UA" sz="2000" b="1" dirty="0">
                <a:solidFill>
                  <a:srgbClr val="9E0000"/>
                </a:solidFill>
              </a:rPr>
            </a:br>
            <a:r>
              <a:rPr lang="uk-UA" sz="2000" b="1" dirty="0">
                <a:solidFill>
                  <a:srgbClr val="9E0000"/>
                </a:solidFill>
              </a:rPr>
              <a:t>- </a:t>
            </a:r>
            <a:r>
              <a:rPr lang="ru-RU" sz="2000" b="1" dirty="0">
                <a:solidFill>
                  <a:srgbClr val="9E0000"/>
                </a:solidFill>
              </a:rPr>
              <a:t>Інститут інноваційних технологій і змісту освіти МОН </a:t>
            </a:r>
            <a:r>
              <a:rPr lang="ru-RU" sz="2000" b="1" dirty="0" smtClean="0">
                <a:solidFill>
                  <a:srgbClr val="9E0000"/>
                </a:solidFill>
              </a:rPr>
              <a:t>Україні </a:t>
            </a:r>
            <a:r>
              <a:rPr lang="ru-RU" sz="1400" b="1" dirty="0" smtClean="0">
                <a:solidFill>
                  <a:srgbClr val="9E0000"/>
                </a:solidFill>
              </a:rPr>
              <a:t>–</a:t>
            </a:r>
            <a:r>
              <a:rPr lang="en-US" sz="1400" b="1" dirty="0" smtClean="0">
                <a:solidFill>
                  <a:srgbClr val="9E0000"/>
                </a:solidFill>
              </a:rPr>
              <a:t> </a:t>
            </a:r>
            <a:r>
              <a:rPr lang="uk-UA" sz="1400" b="1" dirty="0" smtClean="0">
                <a:solidFill>
                  <a:srgbClr val="9E0000"/>
                </a:solidFill>
              </a:rPr>
              <a:t>науковий та методичний супровід експерименту;</a:t>
            </a:r>
            <a:endParaRPr lang="uk-UA" sz="1400" b="1" dirty="0">
              <a:solidFill>
                <a:srgbClr val="9E0000"/>
              </a:solidFill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2000" b="1" dirty="0">
                <a:solidFill>
                  <a:srgbClr val="9E0000"/>
                </a:solidFill>
              </a:rPr>
              <a:t> К</a:t>
            </a:r>
            <a:r>
              <a:rPr lang="uk-UA" sz="2000" b="1" dirty="0" smtClean="0">
                <a:solidFill>
                  <a:srgbClr val="9E0000"/>
                </a:solidFill>
              </a:rPr>
              <a:t>орпорац</a:t>
            </a:r>
            <a:r>
              <a:rPr lang="ru-RU" sz="2000" b="1" dirty="0" err="1">
                <a:solidFill>
                  <a:srgbClr val="9E0000"/>
                </a:solidFill>
              </a:rPr>
              <a:t>і</a:t>
            </a:r>
            <a:r>
              <a:rPr lang="uk-UA" sz="2000" b="1" dirty="0">
                <a:solidFill>
                  <a:srgbClr val="9E0000"/>
                </a:solidFill>
              </a:rPr>
              <a:t>я </a:t>
            </a:r>
            <a:r>
              <a:rPr lang="en-GB" sz="2000" b="1" dirty="0" smtClean="0">
                <a:solidFill>
                  <a:srgbClr val="9E0000"/>
                </a:solidFill>
              </a:rPr>
              <a:t>INTEL</a:t>
            </a:r>
            <a:r>
              <a:rPr lang="uk-UA" sz="2000" b="1" dirty="0" smtClean="0">
                <a:solidFill>
                  <a:srgbClr val="9E0000"/>
                </a:solidFill>
              </a:rPr>
              <a:t> </a:t>
            </a:r>
            <a:r>
              <a:rPr lang="uk-UA" sz="1400" b="1" dirty="0" smtClean="0">
                <a:solidFill>
                  <a:srgbClr val="9E0000"/>
                </a:solidFill>
              </a:rPr>
              <a:t>–  2000 СМРС, забезпечення запуска СМРС в експлуатацію, тренінги для вчителів в моделі 1:1,  надання експертизи та досвіду впровадження 1:1 в інших країнах; </a:t>
            </a:r>
            <a:endParaRPr lang="en-US" sz="2000" b="1" dirty="0">
              <a:solidFill>
                <a:srgbClr val="9E0000"/>
              </a:solidFill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000" b="1" dirty="0">
                <a:solidFill>
                  <a:srgbClr val="9E0000"/>
                </a:solidFill>
              </a:rPr>
              <a:t> </a:t>
            </a:r>
            <a:r>
              <a:rPr lang="uk-UA" sz="2000" b="1" dirty="0" smtClean="0">
                <a:solidFill>
                  <a:srgbClr val="9E0000"/>
                </a:solidFill>
              </a:rPr>
              <a:t>Корпорація </a:t>
            </a:r>
            <a:r>
              <a:rPr lang="en-US" sz="2000" b="1" dirty="0" smtClean="0">
                <a:solidFill>
                  <a:srgbClr val="9E0000"/>
                </a:solidFill>
              </a:rPr>
              <a:t>Microsoft</a:t>
            </a:r>
            <a:r>
              <a:rPr lang="uk-UA" sz="2000" b="1" dirty="0" smtClean="0">
                <a:solidFill>
                  <a:srgbClr val="9E0000"/>
                </a:solidFill>
              </a:rPr>
              <a:t> </a:t>
            </a:r>
            <a:r>
              <a:rPr lang="uk-UA" sz="1600" b="1" dirty="0" smtClean="0">
                <a:solidFill>
                  <a:srgbClr val="9E0000"/>
                </a:solidFill>
              </a:rPr>
              <a:t>–</a:t>
            </a:r>
            <a:r>
              <a:rPr lang="uk-UA" sz="1200" b="1" dirty="0" smtClean="0">
                <a:solidFill>
                  <a:srgbClr val="9E0000"/>
                </a:solidFill>
              </a:rPr>
              <a:t> </a:t>
            </a:r>
            <a:r>
              <a:rPr lang="uk-UA" sz="1400" b="1" dirty="0" smtClean="0">
                <a:solidFill>
                  <a:srgbClr val="9E0000"/>
                </a:solidFill>
              </a:rPr>
              <a:t>програмне забезпечення;</a:t>
            </a:r>
            <a:endParaRPr lang="en-US" sz="1400" b="1" dirty="0" smtClean="0">
              <a:solidFill>
                <a:srgbClr val="9E0000"/>
              </a:solidFill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000" b="1" dirty="0" smtClean="0">
                <a:solidFill>
                  <a:srgbClr val="9E0000"/>
                </a:solidFill>
              </a:rPr>
              <a:t> </a:t>
            </a:r>
            <a:r>
              <a:rPr lang="uk-UA" sz="2000" b="1" dirty="0" smtClean="0">
                <a:solidFill>
                  <a:srgbClr val="9E0000"/>
                </a:solidFill>
              </a:rPr>
              <a:t>Обласні </a:t>
            </a:r>
            <a:r>
              <a:rPr lang="uk-UA" sz="2000" b="1" dirty="0">
                <a:solidFill>
                  <a:srgbClr val="9E0000"/>
                </a:solidFill>
              </a:rPr>
              <a:t>інститути </a:t>
            </a:r>
            <a:r>
              <a:rPr lang="uk-UA" sz="2000" b="1" dirty="0" smtClean="0">
                <a:solidFill>
                  <a:srgbClr val="9E0000"/>
                </a:solidFill>
              </a:rPr>
              <a:t>ППО</a:t>
            </a:r>
            <a:r>
              <a:rPr lang="en-US" b="1" dirty="0" smtClean="0">
                <a:solidFill>
                  <a:srgbClr val="9E0000"/>
                </a:solidFill>
              </a:rPr>
              <a:t> </a:t>
            </a:r>
            <a:r>
              <a:rPr lang="en-US" sz="1400" b="1" dirty="0" smtClean="0">
                <a:solidFill>
                  <a:srgbClr val="9E0000"/>
                </a:solidFill>
              </a:rPr>
              <a:t>–</a:t>
            </a:r>
            <a:r>
              <a:rPr lang="uk-UA" sz="1400" b="1" dirty="0" smtClean="0">
                <a:solidFill>
                  <a:srgbClr val="9E0000"/>
                </a:solidFill>
              </a:rPr>
              <a:t> науково-методичний супровід в областях та підготовка вчителів</a:t>
            </a:r>
            <a:r>
              <a:rPr lang="en-US" sz="1400" b="1" dirty="0" smtClean="0">
                <a:solidFill>
                  <a:srgbClr val="9E0000"/>
                </a:solidFill>
              </a:rPr>
              <a:t> </a:t>
            </a:r>
            <a:r>
              <a:rPr lang="uk-UA" sz="1400" b="1" dirty="0" smtClean="0">
                <a:solidFill>
                  <a:srgbClr val="9E0000"/>
                </a:solidFill>
              </a:rPr>
              <a:t>;</a:t>
            </a:r>
            <a:endParaRPr lang="uk-UA" sz="1400" b="1" dirty="0">
              <a:solidFill>
                <a:srgbClr val="9E0000"/>
              </a:solidFill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2000" b="1" dirty="0">
                <a:solidFill>
                  <a:srgbClr val="9E0000"/>
                </a:solidFill>
              </a:rPr>
              <a:t> </a:t>
            </a:r>
            <a:r>
              <a:rPr lang="ru-RU" sz="2000" b="1" dirty="0" smtClean="0">
                <a:solidFill>
                  <a:srgbClr val="9E0000"/>
                </a:solidFill>
              </a:rPr>
              <a:t>Загальноосвітні </a:t>
            </a:r>
            <a:r>
              <a:rPr lang="ru-RU" sz="2000" b="1" dirty="0">
                <a:solidFill>
                  <a:srgbClr val="9E0000"/>
                </a:solidFill>
              </a:rPr>
              <a:t>навчальні </a:t>
            </a:r>
            <a:r>
              <a:rPr lang="ru-RU" sz="2000" b="1" dirty="0" smtClean="0">
                <a:solidFill>
                  <a:srgbClr val="9E0000"/>
                </a:solidFill>
              </a:rPr>
              <a:t>заклади </a:t>
            </a:r>
            <a:r>
              <a:rPr lang="ru-RU" sz="1400" b="1" dirty="0" smtClean="0">
                <a:solidFill>
                  <a:srgbClr val="9E0000"/>
                </a:solidFill>
              </a:rPr>
              <a:t>– пілотування та апробація концепції.</a:t>
            </a:r>
            <a:endParaRPr lang="uk-UA" sz="1400" b="1" dirty="0">
              <a:solidFill>
                <a:srgbClr val="9E0000"/>
              </a:solidFill>
            </a:endParaRPr>
          </a:p>
        </p:txBody>
      </p:sp>
      <p:pic>
        <p:nvPicPr>
          <p:cNvPr id="3" name="Picture 3" descr="D:\NS\1ПК-1 учень\НЕТБУК\large11 копи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1000132" cy="8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85457" y="6462926"/>
            <a:ext cx="70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ІНСТИТУТ ІННОВАЦІЙНИХ ТЕХНОЛОГІЙ І ЗМІСТУ ОСВІТИ</a:t>
            </a:r>
            <a:endParaRPr lang="uk-UA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ukr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784" y="5079"/>
            <a:ext cx="9150783" cy="6852921"/>
          </a:xfrm>
          <a:prstGeom prst="rect">
            <a:avLst/>
          </a:prstGeom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1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41325" y="773113"/>
            <a:ext cx="2682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14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987675" y="115888"/>
            <a:ext cx="3048000" cy="94297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 dirty="0">
                <a:solidFill>
                  <a:prstClr val="white"/>
                </a:solidFill>
                <a:latin typeface="Times New Roman" pitchFamily="18" charset="0"/>
              </a:rPr>
              <a:t>КИІВ</a:t>
            </a:r>
          </a:p>
          <a:p>
            <a:pPr algn="ctr"/>
            <a:r>
              <a:rPr lang="uk-UA" sz="1400" b="1" dirty="0">
                <a:solidFill>
                  <a:prstClr val="white"/>
                </a:solidFill>
                <a:latin typeface="Times New Roman" pitchFamily="18" charset="0"/>
              </a:rPr>
              <a:t>ІНСТИТУТ ІННОВАЦІЙНИХ ТЕХНОЛОГІЙ І ЗМІСТУ ОСВІТИ МОН України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14313" y="5357813"/>
            <a:ext cx="4714875" cy="908050"/>
          </a:xfrm>
          <a:prstGeom prst="rect">
            <a:avLst/>
          </a:prstGeom>
          <a:solidFill>
            <a:srgbClr val="007BC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sz="12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ЦЕНТР</a:t>
            </a:r>
            <a:r>
              <a:rPr lang="uk-UA" sz="1600" b="1" dirty="0">
                <a:solidFill>
                  <a:prstClr val="white"/>
                </a:solidFill>
                <a:latin typeface="Times New Roman" pitchFamily="18" charset="0"/>
              </a:rPr>
              <a:t>И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НАУ</a:t>
            </a:r>
            <a:r>
              <a:rPr lang="uk-UA" sz="1600" b="1" dirty="0" err="1">
                <a:solidFill>
                  <a:prstClr val="white"/>
                </a:solidFill>
                <a:latin typeface="Times New Roman" pitchFamily="18" charset="0"/>
              </a:rPr>
              <a:t>КОВ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О-МЕТОДИЧ</a:t>
            </a:r>
            <a:r>
              <a:rPr lang="uk-UA" sz="1600" b="1" dirty="0">
                <a:solidFill>
                  <a:prstClr val="white"/>
                </a:solidFill>
                <a:latin typeface="Times New Roman" pitchFamily="18" charset="0"/>
              </a:rPr>
              <a:t>Н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ОГО </a:t>
            </a:r>
            <a:r>
              <a:rPr lang="uk-UA" sz="1600" b="1" dirty="0">
                <a:solidFill>
                  <a:prstClr val="white"/>
                </a:solidFill>
                <a:latin typeface="Times New Roman" pitchFamily="18" charset="0"/>
              </a:rPr>
              <a:t>ЗАБЕЗПЕЧЕННЯ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uk-UA" sz="1600" b="1" dirty="0">
                <a:solidFill>
                  <a:prstClr val="white"/>
                </a:solidFill>
                <a:latin typeface="Times New Roman" pitchFamily="18" charset="0"/>
              </a:rPr>
              <a:t>І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 П</a:t>
            </a:r>
            <a:r>
              <a:rPr lang="uk-UA" sz="1600" b="1" dirty="0">
                <a:solidFill>
                  <a:prstClr val="white"/>
                </a:solidFill>
                <a:latin typeface="Times New Roman" pitchFamily="18" charset="0"/>
              </a:rPr>
              <a:t>І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</a:rPr>
              <a:t>ДГОТОВКИ </a:t>
            </a:r>
            <a:r>
              <a:rPr lang="uk-UA" sz="1600" b="1" dirty="0">
                <a:solidFill>
                  <a:prstClr val="white"/>
                </a:solidFill>
                <a:latin typeface="Times New Roman" pitchFamily="18" charset="0"/>
              </a:rPr>
              <a:t>ВЧИТЕЛІВ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/>
            <a:endParaRPr lang="ru-RU" sz="12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3400" y="27432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 sz="12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55625" y="27352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sz="12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979613" y="1916113"/>
            <a:ext cx="1954212" cy="5175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 dirty="0">
                <a:solidFill>
                  <a:prstClr val="white"/>
                </a:solidFill>
                <a:latin typeface="Times New Roman" pitchFamily="18" charset="0"/>
              </a:rPr>
              <a:t>БІЛА ЦЕРКВА</a:t>
            </a:r>
          </a:p>
          <a:p>
            <a:r>
              <a:rPr lang="uk-UA" sz="1400" b="1" dirty="0">
                <a:solidFill>
                  <a:prstClr val="white"/>
                </a:solidFill>
                <a:latin typeface="Times New Roman" pitchFamily="18" charset="0"/>
              </a:rPr>
              <a:t>Київський ОІПОПК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635375" y="1268413"/>
            <a:ext cx="1751013" cy="94297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prstClr val="white"/>
                </a:solidFill>
                <a:latin typeface="Times New Roman" pitchFamily="18" charset="0"/>
              </a:rPr>
              <a:t>КИЇВ</a:t>
            </a:r>
          </a:p>
          <a:p>
            <a:pPr algn="ctr"/>
            <a:r>
              <a:rPr lang="uk-UA" sz="1400" b="1">
                <a:solidFill>
                  <a:prstClr val="white"/>
                </a:solidFill>
                <a:latin typeface="Times New Roman" pitchFamily="18" charset="0"/>
              </a:rPr>
              <a:t>І ППО при університеті ім. Б.Грінченка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292725" y="2276475"/>
            <a:ext cx="1512888" cy="576263"/>
          </a:xfrm>
          <a:prstGeom prst="rect">
            <a:avLst/>
          </a:prstGeom>
          <a:solidFill>
            <a:srgbClr val="007BC2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uk-UA" sz="1400" b="1">
                <a:solidFill>
                  <a:prstClr val="white"/>
                </a:solidFill>
                <a:latin typeface="Times New Roman" pitchFamily="18" charset="0"/>
              </a:rPr>
              <a:t>Полтава</a:t>
            </a:r>
          </a:p>
          <a:p>
            <a:pPr algn="ctr"/>
            <a:r>
              <a:rPr lang="uk-UA" sz="1400" b="1">
                <a:solidFill>
                  <a:prstClr val="white"/>
                </a:solidFill>
                <a:latin typeface="Times New Roman" pitchFamily="18" charset="0"/>
              </a:rPr>
              <a:t>ОІ ППО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795963" y="3141663"/>
            <a:ext cx="1584325" cy="5175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 dirty="0">
                <a:solidFill>
                  <a:prstClr val="white"/>
                </a:solidFill>
                <a:latin typeface="Times New Roman" pitchFamily="18" charset="0"/>
              </a:rPr>
              <a:t>Дніпропетровськ</a:t>
            </a:r>
          </a:p>
          <a:p>
            <a:pPr algn="ctr"/>
            <a:r>
              <a:rPr lang="uk-UA" sz="1400" b="1" dirty="0">
                <a:solidFill>
                  <a:prstClr val="white"/>
                </a:solidFill>
                <a:latin typeface="Times New Roman" pitchFamily="18" charset="0"/>
              </a:rPr>
              <a:t>ОІ ППО</a:t>
            </a:r>
            <a:r>
              <a:rPr lang="uk-UA" sz="1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588125" y="4221163"/>
            <a:ext cx="1843088" cy="5175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 dirty="0">
                <a:solidFill>
                  <a:prstClr val="white"/>
                </a:solidFill>
                <a:latin typeface="Times New Roman" pitchFamily="18" charset="0"/>
              </a:rPr>
              <a:t>Запоріжжя</a:t>
            </a:r>
          </a:p>
          <a:p>
            <a:pPr algn="ctr"/>
            <a:r>
              <a:rPr lang="uk-UA" sz="1400" b="1" dirty="0">
                <a:solidFill>
                  <a:prstClr val="white"/>
                </a:solidFill>
                <a:latin typeface="Times New Roman" pitchFamily="18" charset="0"/>
              </a:rPr>
              <a:t>ОІ ППО</a:t>
            </a:r>
            <a:r>
              <a:rPr lang="uk-UA" sz="1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7300913" y="2781300"/>
            <a:ext cx="1843087" cy="5175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 dirty="0">
                <a:solidFill>
                  <a:prstClr val="white"/>
                </a:solidFill>
                <a:latin typeface="Times New Roman" pitchFamily="18" charset="0"/>
              </a:rPr>
              <a:t>ЛУГАНСЬК</a:t>
            </a:r>
          </a:p>
          <a:p>
            <a:pPr algn="ctr"/>
            <a:r>
              <a:rPr lang="uk-UA" sz="1400" b="1" dirty="0">
                <a:solidFill>
                  <a:prstClr val="white"/>
                </a:solidFill>
                <a:latin typeface="Times New Roman" pitchFamily="18" charset="0"/>
              </a:rPr>
              <a:t>ОІ ППО</a:t>
            </a:r>
            <a:r>
              <a:rPr lang="uk-UA" sz="1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708400" y="3141663"/>
            <a:ext cx="1843088" cy="5175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prstClr val="white"/>
                </a:solidFill>
                <a:latin typeface="Times New Roman" pitchFamily="18" charset="0"/>
              </a:rPr>
              <a:t>Миколаїв</a:t>
            </a:r>
          </a:p>
          <a:p>
            <a:pPr algn="ctr"/>
            <a:r>
              <a:rPr lang="uk-UA" sz="1400" b="1">
                <a:solidFill>
                  <a:prstClr val="white"/>
                </a:solidFill>
                <a:latin typeface="Times New Roman" pitchFamily="18" charset="0"/>
              </a:rPr>
              <a:t>ОІ ППО</a:t>
            </a:r>
            <a:r>
              <a:rPr lang="uk-UA" sz="14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979613" y="1268413"/>
            <a:ext cx="1584325" cy="5175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prstClr val="white"/>
                </a:solidFill>
                <a:latin typeface="Times New Roman" pitchFamily="18" charset="0"/>
              </a:rPr>
              <a:t>Рівне</a:t>
            </a:r>
          </a:p>
          <a:p>
            <a:pPr algn="ctr"/>
            <a:r>
              <a:rPr lang="uk-UA" sz="1400" b="1">
                <a:solidFill>
                  <a:prstClr val="white"/>
                </a:solidFill>
                <a:latin typeface="Times New Roman" pitchFamily="18" charset="0"/>
              </a:rPr>
              <a:t>ОІ ППО</a:t>
            </a:r>
            <a:r>
              <a:rPr lang="uk-UA" sz="14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4643438" y="4652963"/>
            <a:ext cx="1584325" cy="5175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prstClr val="white"/>
                </a:solidFill>
                <a:latin typeface="Times New Roman" pitchFamily="18" charset="0"/>
              </a:rPr>
              <a:t>Одеса</a:t>
            </a:r>
          </a:p>
          <a:p>
            <a:pPr algn="ctr"/>
            <a:r>
              <a:rPr lang="uk-UA" sz="1400" b="1">
                <a:solidFill>
                  <a:prstClr val="white"/>
                </a:solidFill>
                <a:latin typeface="Times New Roman" pitchFamily="18" charset="0"/>
              </a:rPr>
              <a:t>ОІ ППО</a:t>
            </a:r>
            <a:r>
              <a:rPr lang="uk-UA" sz="14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7559675" y="3573463"/>
            <a:ext cx="1584325" cy="5175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 dirty="0">
                <a:solidFill>
                  <a:prstClr val="white"/>
                </a:solidFill>
                <a:latin typeface="Times New Roman" pitchFamily="18" charset="0"/>
              </a:rPr>
              <a:t>Донецьк</a:t>
            </a:r>
          </a:p>
          <a:p>
            <a:pPr algn="ctr"/>
            <a:r>
              <a:rPr lang="uk-UA" sz="1400" b="1" dirty="0">
                <a:solidFill>
                  <a:prstClr val="white"/>
                </a:solidFill>
                <a:latin typeface="Times New Roman" pitchFamily="18" charset="0"/>
              </a:rPr>
              <a:t>ОІ ППО</a:t>
            </a:r>
            <a:r>
              <a:rPr lang="uk-UA" sz="1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6156325" y="1557338"/>
            <a:ext cx="1584325" cy="5175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prstClr val="white"/>
                </a:solidFill>
                <a:latin typeface="Times New Roman" pitchFamily="18" charset="0"/>
              </a:rPr>
              <a:t>Суми</a:t>
            </a:r>
          </a:p>
          <a:p>
            <a:pPr algn="ctr"/>
            <a:r>
              <a:rPr lang="uk-UA" sz="1400" b="1">
                <a:solidFill>
                  <a:prstClr val="white"/>
                </a:solidFill>
                <a:latin typeface="Times New Roman" pitchFamily="18" charset="0"/>
              </a:rPr>
              <a:t>ОІ ППО</a:t>
            </a:r>
            <a:r>
              <a:rPr lang="uk-UA" sz="14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6948488" y="2133600"/>
            <a:ext cx="1584325" cy="5175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 dirty="0">
                <a:solidFill>
                  <a:prstClr val="white"/>
                </a:solidFill>
                <a:latin typeface="Times New Roman" pitchFamily="18" charset="0"/>
              </a:rPr>
              <a:t>Харків</a:t>
            </a:r>
          </a:p>
          <a:p>
            <a:pPr algn="ctr"/>
            <a:r>
              <a:rPr lang="uk-UA" sz="1400" b="1" dirty="0">
                <a:solidFill>
                  <a:prstClr val="white"/>
                </a:solidFill>
                <a:latin typeface="Times New Roman" pitchFamily="18" charset="0"/>
              </a:rPr>
              <a:t>ОІ ППО</a:t>
            </a:r>
            <a:r>
              <a:rPr lang="uk-UA" sz="1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5508625" y="5300663"/>
            <a:ext cx="1584325" cy="304800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 dirty="0">
                <a:solidFill>
                  <a:prstClr val="white"/>
                </a:solidFill>
                <a:latin typeface="Times New Roman" pitchFamily="18" charset="0"/>
              </a:rPr>
              <a:t>Севастополь</a:t>
            </a:r>
            <a:endParaRPr lang="uk-UA" sz="14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867400" y="5805488"/>
            <a:ext cx="1584325" cy="5175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 dirty="0">
                <a:solidFill>
                  <a:prstClr val="white"/>
                </a:solidFill>
                <a:latin typeface="Times New Roman" pitchFamily="18" charset="0"/>
              </a:rPr>
              <a:t>АРК Крим</a:t>
            </a:r>
          </a:p>
          <a:p>
            <a:pPr algn="ctr"/>
            <a:r>
              <a:rPr lang="uk-UA" sz="1400" b="1" dirty="0">
                <a:solidFill>
                  <a:prstClr val="white"/>
                </a:solidFill>
                <a:latin typeface="Times New Roman" pitchFamily="18" charset="0"/>
              </a:rPr>
              <a:t>І ППО</a:t>
            </a:r>
            <a:r>
              <a:rPr lang="uk-UA" sz="1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4759325" y="3933825"/>
            <a:ext cx="1584325" cy="5175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prstClr val="white"/>
                </a:solidFill>
                <a:latin typeface="Times New Roman" pitchFamily="18" charset="0"/>
              </a:rPr>
              <a:t>Херсон</a:t>
            </a:r>
          </a:p>
          <a:p>
            <a:pPr algn="ctr"/>
            <a:r>
              <a:rPr lang="uk-UA" sz="1400" b="1">
                <a:solidFill>
                  <a:prstClr val="white"/>
                </a:solidFill>
                <a:latin typeface="Times New Roman" pitchFamily="18" charset="0"/>
              </a:rPr>
              <a:t>ОІ ППО</a:t>
            </a:r>
            <a:r>
              <a:rPr lang="uk-UA" sz="14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996248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раздник классическ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961</Words>
  <Application>Microsoft Office PowerPoint</Application>
  <PresentationFormat>Экран (4:3)</PresentationFormat>
  <Paragraphs>270</Paragraphs>
  <Slides>22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Оформление по умолчанию</vt:lpstr>
      <vt:lpstr>Праздник классический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Кількість ЗНЗ (43)  за моделлю навчання “1 учень – 1 комп’ютер”  станом на 1.09. 2010року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Приклади</vt:lpstr>
      <vt:lpstr>Слайд 21</vt:lpstr>
      <vt:lpstr>Слайд 22</vt:lpstr>
    </vt:vector>
  </TitlesOfParts>
  <Company>МУБиНТ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презентаций</dc:title>
  <dc:creator>Дизайнер</dc:creator>
  <cp:lastModifiedBy>Your User Name</cp:lastModifiedBy>
  <cp:revision>78</cp:revision>
  <dcterms:created xsi:type="dcterms:W3CDTF">2004-06-18T10:43:38Z</dcterms:created>
  <dcterms:modified xsi:type="dcterms:W3CDTF">2010-10-26T12:41:08Z</dcterms:modified>
</cp:coreProperties>
</file>